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451" r:id="rId3"/>
    <p:sldId id="256" r:id="rId4"/>
    <p:sldId id="417" r:id="rId5"/>
    <p:sldId id="416" r:id="rId6"/>
    <p:sldId id="415" r:id="rId7"/>
    <p:sldId id="257" r:id="rId8"/>
    <p:sldId id="258" r:id="rId9"/>
    <p:sldId id="414" r:id="rId10"/>
    <p:sldId id="418" r:id="rId11"/>
    <p:sldId id="420" r:id="rId12"/>
    <p:sldId id="422" r:id="rId13"/>
    <p:sldId id="424" r:id="rId14"/>
    <p:sldId id="423" r:id="rId15"/>
    <p:sldId id="421" r:id="rId16"/>
    <p:sldId id="419" r:id="rId17"/>
    <p:sldId id="425" r:id="rId18"/>
    <p:sldId id="433" r:id="rId19"/>
    <p:sldId id="426" r:id="rId20"/>
    <p:sldId id="434" r:id="rId21"/>
    <p:sldId id="435" r:id="rId22"/>
    <p:sldId id="436" r:id="rId23"/>
    <p:sldId id="437" r:id="rId24"/>
    <p:sldId id="438" r:id="rId25"/>
    <p:sldId id="439" r:id="rId26"/>
    <p:sldId id="440" r:id="rId27"/>
    <p:sldId id="441" r:id="rId28"/>
    <p:sldId id="442" r:id="rId29"/>
    <p:sldId id="443" r:id="rId30"/>
    <p:sldId id="427" r:id="rId31"/>
    <p:sldId id="428" r:id="rId32"/>
    <p:sldId id="444" r:id="rId33"/>
    <p:sldId id="413" r:id="rId34"/>
    <p:sldId id="267" r:id="rId35"/>
    <p:sldId id="431" r:id="rId36"/>
    <p:sldId id="364" r:id="rId37"/>
    <p:sldId id="432" r:id="rId38"/>
    <p:sldId id="366" r:id="rId39"/>
    <p:sldId id="445" r:id="rId40"/>
    <p:sldId id="261" r:id="rId41"/>
    <p:sldId id="299" r:id="rId42"/>
    <p:sldId id="446" r:id="rId43"/>
    <p:sldId id="448" r:id="rId44"/>
    <p:sldId id="447" r:id="rId45"/>
    <p:sldId id="45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DCA02A-ED2C-4CF8-A1E3-2837DD1D47A4}" v="1" dt="2020-11-03T22:45:23.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7" autoAdjust="0"/>
    <p:restoredTop sz="89474" autoAdjust="0"/>
  </p:normalViewPr>
  <p:slideViewPr>
    <p:cSldViewPr snapToGrid="0">
      <p:cViewPr varScale="1">
        <p:scale>
          <a:sx n="176" d="100"/>
          <a:sy n="176" d="100"/>
        </p:scale>
        <p:origin x="-120" y="-2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53" Type="http://schemas.microsoft.com/office/2016/11/relationships/changesInfo" Target="changesInfos/changesInfo1.xml"/><Relationship Id="rId54" Type="http://schemas.microsoft.com/office/2015/10/relationships/revisionInfo" Target="revisionInfo.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vi kiran Donthu" userId="a6851228e03ded96" providerId="LiveId" clId="{8CDCA02A-ED2C-4CF8-A1E3-2837DD1D47A4}"/>
    <pc:docChg chg="custSel addSld modSld sldOrd">
      <pc:chgData name="Ravi kiran Donthu" userId="a6851228e03ded96" providerId="LiveId" clId="{8CDCA02A-ED2C-4CF8-A1E3-2837DD1D47A4}" dt="2020-11-03T22:47:30.234" v="373" actId="20577"/>
      <pc:docMkLst>
        <pc:docMk/>
      </pc:docMkLst>
      <pc:sldChg chg="modSp mod">
        <pc:chgData name="Ravi kiran Donthu" userId="a6851228e03ded96" providerId="LiveId" clId="{8CDCA02A-ED2C-4CF8-A1E3-2837DD1D47A4}" dt="2020-11-03T21:39:06.567" v="12" actId="20577"/>
        <pc:sldMkLst>
          <pc:docMk/>
          <pc:sldMk cId="2255238842" sldId="256"/>
        </pc:sldMkLst>
        <pc:spChg chg="mod">
          <ac:chgData name="Ravi kiran Donthu" userId="a6851228e03ded96" providerId="LiveId" clId="{8CDCA02A-ED2C-4CF8-A1E3-2837DD1D47A4}" dt="2020-11-03T21:39:06.567" v="12" actId="20577"/>
          <ac:spMkLst>
            <pc:docMk/>
            <pc:sldMk cId="2255238842" sldId="256"/>
            <ac:spMk id="3" creationId="{18632274-A3B4-4454-878D-DFFD215C1A09}"/>
          </ac:spMkLst>
        </pc:spChg>
      </pc:sldChg>
      <pc:sldChg chg="delSp mod">
        <pc:chgData name="Ravi kiran Donthu" userId="a6851228e03ded96" providerId="LiveId" clId="{8CDCA02A-ED2C-4CF8-A1E3-2837DD1D47A4}" dt="2020-11-03T20:09:21.527" v="0" actId="478"/>
        <pc:sldMkLst>
          <pc:docMk/>
          <pc:sldMk cId="179893146" sldId="261"/>
        </pc:sldMkLst>
        <pc:spChg chg="del">
          <ac:chgData name="Ravi kiran Donthu" userId="a6851228e03ded96" providerId="LiveId" clId="{8CDCA02A-ED2C-4CF8-A1E3-2837DD1D47A4}" dt="2020-11-03T20:09:21.527" v="0" actId="478"/>
          <ac:spMkLst>
            <pc:docMk/>
            <pc:sldMk cId="179893146" sldId="261"/>
            <ac:spMk id="4" creationId="{DF5974A9-7AEC-45CF-BD36-51376F37566A}"/>
          </ac:spMkLst>
        </pc:spChg>
      </pc:sldChg>
      <pc:sldChg chg="ord">
        <pc:chgData name="Ravi kiran Donthu" userId="a6851228e03ded96" providerId="LiveId" clId="{8CDCA02A-ED2C-4CF8-A1E3-2837DD1D47A4}" dt="2020-11-03T22:00:25.156" v="50"/>
        <pc:sldMkLst>
          <pc:docMk/>
          <pc:sldMk cId="1925568791" sldId="413"/>
        </pc:sldMkLst>
      </pc:sldChg>
      <pc:sldChg chg="modSp mod ord">
        <pc:chgData name="Ravi kiran Donthu" userId="a6851228e03ded96" providerId="LiveId" clId="{8CDCA02A-ED2C-4CF8-A1E3-2837DD1D47A4}" dt="2020-11-03T22:00:44.911" v="52"/>
        <pc:sldMkLst>
          <pc:docMk/>
          <pc:sldMk cId="3302389093" sldId="415"/>
        </pc:sldMkLst>
        <pc:spChg chg="mod ord">
          <ac:chgData name="Ravi kiran Donthu" userId="a6851228e03ded96" providerId="LiveId" clId="{8CDCA02A-ED2C-4CF8-A1E3-2837DD1D47A4}" dt="2020-11-03T21:58:18.439" v="46" actId="20577"/>
          <ac:spMkLst>
            <pc:docMk/>
            <pc:sldMk cId="3302389093" sldId="415"/>
            <ac:spMk id="4" creationId="{6A63F0C9-7110-4F89-A581-7670BCFB9688}"/>
          </ac:spMkLst>
        </pc:spChg>
        <pc:spChg chg="ord">
          <ac:chgData name="Ravi kiran Donthu" userId="a6851228e03ded96" providerId="LiveId" clId="{8CDCA02A-ED2C-4CF8-A1E3-2837DD1D47A4}" dt="2020-11-03T21:58:15.357" v="44" actId="167"/>
          <ac:spMkLst>
            <pc:docMk/>
            <pc:sldMk cId="3302389093" sldId="415"/>
            <ac:spMk id="5" creationId="{8F3073B9-7915-41EB-8A53-4A661ADBF78E}"/>
          </ac:spMkLst>
        </pc:spChg>
      </pc:sldChg>
      <pc:sldChg chg="modSp mod">
        <pc:chgData name="Ravi kiran Donthu" userId="a6851228e03ded96" providerId="LiveId" clId="{8CDCA02A-ED2C-4CF8-A1E3-2837DD1D47A4}" dt="2020-11-03T21:49:08.338" v="23" actId="20577"/>
        <pc:sldMkLst>
          <pc:docMk/>
          <pc:sldMk cId="3973621196" sldId="416"/>
        </pc:sldMkLst>
        <pc:spChg chg="mod">
          <ac:chgData name="Ravi kiran Donthu" userId="a6851228e03ded96" providerId="LiveId" clId="{8CDCA02A-ED2C-4CF8-A1E3-2837DD1D47A4}" dt="2020-11-03T21:49:08.338" v="23" actId="20577"/>
          <ac:spMkLst>
            <pc:docMk/>
            <pc:sldMk cId="3973621196" sldId="416"/>
            <ac:spMk id="3" creationId="{6BA75D44-E211-4CA8-87C9-D3E1BD921DA4}"/>
          </ac:spMkLst>
        </pc:spChg>
        <pc:spChg chg="ord">
          <ac:chgData name="Ravi kiran Donthu" userId="a6851228e03ded96" providerId="LiveId" clId="{8CDCA02A-ED2C-4CF8-A1E3-2837DD1D47A4}" dt="2020-11-03T21:49:04.278" v="21" actId="167"/>
          <ac:spMkLst>
            <pc:docMk/>
            <pc:sldMk cId="3973621196" sldId="416"/>
            <ac:spMk id="5" creationId="{8F3073B9-7915-41EB-8A53-4A661ADBF78E}"/>
          </ac:spMkLst>
        </pc:spChg>
      </pc:sldChg>
      <pc:sldChg chg="modSp mod">
        <pc:chgData name="Ravi kiran Donthu" userId="a6851228e03ded96" providerId="LiveId" clId="{8CDCA02A-ED2C-4CF8-A1E3-2837DD1D47A4}" dt="2020-11-03T21:41:56.677" v="20" actId="27636"/>
        <pc:sldMkLst>
          <pc:docMk/>
          <pc:sldMk cId="3752504446" sldId="417"/>
        </pc:sldMkLst>
        <pc:spChg chg="mod">
          <ac:chgData name="Ravi kiran Donthu" userId="a6851228e03ded96" providerId="LiveId" clId="{8CDCA02A-ED2C-4CF8-A1E3-2837DD1D47A4}" dt="2020-11-03T21:41:56.677" v="20" actId="27636"/>
          <ac:spMkLst>
            <pc:docMk/>
            <pc:sldMk cId="3752504446" sldId="417"/>
            <ac:spMk id="3" creationId="{5A7D21CC-669D-44B9-87A7-7020B51A8494}"/>
          </ac:spMkLst>
        </pc:spChg>
      </pc:sldChg>
      <pc:sldChg chg="delSp mod">
        <pc:chgData name="Ravi kiran Donthu" userId="a6851228e03ded96" providerId="LiveId" clId="{8CDCA02A-ED2C-4CF8-A1E3-2837DD1D47A4}" dt="2020-11-03T20:09:39.478" v="1" actId="478"/>
        <pc:sldMkLst>
          <pc:docMk/>
          <pc:sldMk cId="3078576761" sldId="432"/>
        </pc:sldMkLst>
        <pc:spChg chg="del">
          <ac:chgData name="Ravi kiran Donthu" userId="a6851228e03ded96" providerId="LiveId" clId="{8CDCA02A-ED2C-4CF8-A1E3-2837DD1D47A4}" dt="2020-11-03T20:09:39.478" v="1" actId="478"/>
          <ac:spMkLst>
            <pc:docMk/>
            <pc:sldMk cId="3078576761" sldId="432"/>
            <ac:spMk id="6" creationId="{ABF4E521-E594-41B1-A79D-8CA4D8926A3B}"/>
          </ac:spMkLst>
        </pc:spChg>
      </pc:sldChg>
      <pc:sldChg chg="modSp mod">
        <pc:chgData name="Ravi kiran Donthu" userId="a6851228e03ded96" providerId="LiveId" clId="{8CDCA02A-ED2C-4CF8-A1E3-2837DD1D47A4}" dt="2020-11-03T21:38:15.841" v="4" actId="6549"/>
        <pc:sldMkLst>
          <pc:docMk/>
          <pc:sldMk cId="3414536640" sldId="449"/>
        </pc:sldMkLst>
        <pc:spChg chg="mod">
          <ac:chgData name="Ravi kiran Donthu" userId="a6851228e03ded96" providerId="LiveId" clId="{8CDCA02A-ED2C-4CF8-A1E3-2837DD1D47A4}" dt="2020-11-03T21:38:15.841" v="4" actId="6549"/>
          <ac:spMkLst>
            <pc:docMk/>
            <pc:sldMk cId="3414536640" sldId="449"/>
            <ac:spMk id="6" creationId="{00000000-0000-0000-0000-000000000000}"/>
          </ac:spMkLst>
        </pc:spChg>
      </pc:sldChg>
      <pc:sldChg chg="modSp add mod">
        <pc:chgData name="Ravi kiran Donthu" userId="a6851228e03ded96" providerId="LiveId" clId="{8CDCA02A-ED2C-4CF8-A1E3-2837DD1D47A4}" dt="2020-11-03T22:47:30.234" v="373" actId="20577"/>
        <pc:sldMkLst>
          <pc:docMk/>
          <pc:sldMk cId="3302477291" sldId="450"/>
        </pc:sldMkLst>
        <pc:spChg chg="mod">
          <ac:chgData name="Ravi kiran Donthu" userId="a6851228e03ded96" providerId="LiveId" clId="{8CDCA02A-ED2C-4CF8-A1E3-2837DD1D47A4}" dt="2020-11-03T22:45:43.144" v="84" actId="20577"/>
          <ac:spMkLst>
            <pc:docMk/>
            <pc:sldMk cId="3302477291" sldId="450"/>
            <ac:spMk id="2" creationId="{23FB3A30-EADC-4CCF-8081-2491B4D9B5E1}"/>
          </ac:spMkLst>
        </pc:spChg>
        <pc:spChg chg="mod">
          <ac:chgData name="Ravi kiran Donthu" userId="a6851228e03ded96" providerId="LiveId" clId="{8CDCA02A-ED2C-4CF8-A1E3-2837DD1D47A4}" dt="2020-11-03T22:47:30.234" v="373" actId="20577"/>
          <ac:spMkLst>
            <pc:docMk/>
            <pc:sldMk cId="3302477291" sldId="450"/>
            <ac:spMk id="3" creationId="{C90533DF-D776-4720-BD60-033BC74B3C8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9B762D-697C-40D8-A2E1-22B7599879FE}" type="datetimeFigureOut">
              <a:rPr lang="en-US" smtClean="0"/>
              <a:t>11/3/20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05246-A672-403C-B8E2-70C5BBF40C1B}" type="slidenum">
              <a:rPr lang="en-US" smtClean="0"/>
              <a:t>‹#›</a:t>
            </a:fld>
            <a:endParaRPr lang="en-US"/>
          </a:p>
        </p:txBody>
      </p:sp>
    </p:spTree>
    <p:extLst>
      <p:ext uri="{BB962C8B-B14F-4D97-AF65-F5344CB8AC3E}">
        <p14:creationId xmlns:p14="http://schemas.microsoft.com/office/powerpoint/2010/main" val="416981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emblems for sponsors from the website</a:t>
            </a:r>
            <a:r>
              <a:rPr lang="en-US" baseline="0" dirty="0"/>
              <a:t> at the bottom of </a:t>
            </a:r>
            <a:r>
              <a:rPr lang="en-US" baseline="0"/>
              <a:t>the page	</a:t>
            </a:r>
            <a:endParaRPr lang="en-US"/>
          </a:p>
        </p:txBody>
      </p:sp>
      <p:sp>
        <p:nvSpPr>
          <p:cNvPr id="4" name="Slide Number Placeholder 3"/>
          <p:cNvSpPr>
            <a:spLocks noGrp="1"/>
          </p:cNvSpPr>
          <p:nvPr>
            <p:ph type="sldNum" sz="quarter" idx="10"/>
          </p:nvPr>
        </p:nvSpPr>
        <p:spPr/>
        <p:txBody>
          <a:bodyPr/>
          <a:lstStyle/>
          <a:p>
            <a:fld id="{32A4191F-163D-4A47-A412-866F8FF21FA8}" type="slidenum">
              <a:rPr lang="en-US" smtClean="0"/>
              <a:t>1</a:t>
            </a:fld>
            <a:endParaRPr lang="en-US"/>
          </a:p>
        </p:txBody>
      </p:sp>
    </p:spTree>
    <p:extLst>
      <p:ext uri="{BB962C8B-B14F-4D97-AF65-F5344CB8AC3E}">
        <p14:creationId xmlns:p14="http://schemas.microsoft.com/office/powerpoint/2010/main" val="2534623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same</a:t>
            </a:r>
            <a:r>
              <a:rPr lang="en-US" baseline="0" dirty="0"/>
              <a:t> </a:t>
            </a:r>
            <a:endParaRPr lang="en-US" dirty="0"/>
          </a:p>
        </p:txBody>
      </p:sp>
      <p:sp>
        <p:nvSpPr>
          <p:cNvPr id="4" name="Slide Number Placeholder 3"/>
          <p:cNvSpPr>
            <a:spLocks noGrp="1"/>
          </p:cNvSpPr>
          <p:nvPr>
            <p:ph type="sldNum" sz="quarter" idx="10"/>
          </p:nvPr>
        </p:nvSpPr>
        <p:spPr/>
        <p:txBody>
          <a:bodyPr/>
          <a:lstStyle/>
          <a:p>
            <a:fld id="{B3805246-A672-403C-B8E2-70C5BBF40C1B}" type="slidenum">
              <a:rPr lang="en-US" smtClean="0"/>
              <a:t>2</a:t>
            </a:fld>
            <a:endParaRPr lang="en-US"/>
          </a:p>
        </p:txBody>
      </p:sp>
    </p:spTree>
    <p:extLst>
      <p:ext uri="{BB962C8B-B14F-4D97-AF65-F5344CB8AC3E}">
        <p14:creationId xmlns:p14="http://schemas.microsoft.com/office/powerpoint/2010/main" val="3888163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805246-A672-403C-B8E2-70C5BBF40C1B}" type="slidenum">
              <a:rPr lang="en-US" smtClean="0"/>
              <a:t>5</a:t>
            </a:fld>
            <a:endParaRPr lang="en-US"/>
          </a:p>
        </p:txBody>
      </p:sp>
    </p:spTree>
    <p:extLst>
      <p:ext uri="{BB962C8B-B14F-4D97-AF65-F5344CB8AC3E}">
        <p14:creationId xmlns:p14="http://schemas.microsoft.com/office/powerpoint/2010/main" val="783225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805246-A672-403C-B8E2-70C5BBF40C1B}" type="slidenum">
              <a:rPr lang="en-US" smtClean="0"/>
              <a:t>16</a:t>
            </a:fld>
            <a:endParaRPr lang="en-US"/>
          </a:p>
        </p:txBody>
      </p:sp>
    </p:spTree>
    <p:extLst>
      <p:ext uri="{BB962C8B-B14F-4D97-AF65-F5344CB8AC3E}">
        <p14:creationId xmlns:p14="http://schemas.microsoft.com/office/powerpoint/2010/main" val="29106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xmlns="" id="{884C450B-47CA-1547-B760-3F3D7A6E3760}"/>
              </a:ext>
            </a:extLst>
          </p:cNvPr>
          <p:cNvSpPr>
            <a:spLocks noGrp="1" noRot="1" noChangeAspect="1"/>
          </p:cNvSpPr>
          <p:nvPr>
            <p:ph type="sldImg"/>
          </p:nvPr>
        </p:nvSpPr>
        <p:spPr>
          <a:ln/>
        </p:spPr>
      </p:sp>
      <p:sp>
        <p:nvSpPr>
          <p:cNvPr id="101378" name="Notes Placeholder 2">
            <a:extLst>
              <a:ext uri="{FF2B5EF4-FFF2-40B4-BE49-F238E27FC236}">
                <a16:creationId xmlns:a16="http://schemas.microsoft.com/office/drawing/2014/main" xmlns="" id="{33B4C1B7-515C-BC4A-8298-F9429EADE8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Calibri" panose="020F0502020204030204" pitchFamily="34" charset="0"/>
              <a:ea typeface="ＭＳ Ｐゴシック" panose="020B0600070205080204" pitchFamily="34" charset="-128"/>
            </a:endParaRPr>
          </a:p>
        </p:txBody>
      </p:sp>
      <p:sp>
        <p:nvSpPr>
          <p:cNvPr id="101379" name="Slide Number Placeholder 3">
            <a:extLst>
              <a:ext uri="{FF2B5EF4-FFF2-40B4-BE49-F238E27FC236}">
                <a16:creationId xmlns:a16="http://schemas.microsoft.com/office/drawing/2014/main" xmlns="" id="{6F28C22C-83C5-1F4D-90C2-714FEF371A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C4B49464-81AC-7444-B386-C68836B55BC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28393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171432" indent="-171432">
              <a:spcBef>
                <a:spcPct val="0"/>
              </a:spcBef>
              <a:buFontTx/>
              <a:buChar char="-"/>
            </a:pPr>
            <a:r>
              <a:rPr lang="en-US" dirty="0">
                <a:latin typeface="Calibri" charset="0"/>
              </a:rPr>
              <a:t>Remove the blue band with the U of Illinois info just add</a:t>
            </a:r>
            <a:r>
              <a:rPr lang="en-US" baseline="0" dirty="0">
                <a:latin typeface="Calibri" charset="0"/>
              </a:rPr>
              <a:t> the following at the lower right corner</a:t>
            </a:r>
          </a:p>
          <a:p>
            <a:pPr marL="171432" indent="-171432">
              <a:spcBef>
                <a:spcPct val="0"/>
              </a:spcBef>
              <a:buFontTx/>
              <a:buChar char="-"/>
            </a:pPr>
            <a:endParaRPr lang="en-US" baseline="0" dirty="0">
              <a:latin typeface="Calibri" charset="0"/>
            </a:endParaRPr>
          </a:p>
          <a:p>
            <a:pPr marL="171432" indent="-171432">
              <a:spcBef>
                <a:spcPct val="0"/>
              </a:spcBef>
              <a:buFontTx/>
              <a:buChar char="-"/>
            </a:pPr>
            <a:r>
              <a:rPr lang="en-US" b="1" baseline="0" dirty="0">
                <a:latin typeface="Calibri" charset="0"/>
              </a:rPr>
              <a:t>U of Illinois – High-Performance Biological Computing</a:t>
            </a:r>
            <a:endParaRPr lang="en-US" b="1" dirty="0">
              <a:latin typeface="Calibri"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871" indent="-285719" eaLnBrk="0" hangingPunct="0">
              <a:defRPr sz="2400">
                <a:solidFill>
                  <a:schemeClr val="tx1"/>
                </a:solidFill>
                <a:latin typeface="Calibri" charset="0"/>
                <a:ea typeface="ＭＳ Ｐゴシック" charset="0"/>
              </a:defRPr>
            </a:lvl2pPr>
            <a:lvl3pPr marL="1142879" indent="-228576" eaLnBrk="0" hangingPunct="0">
              <a:defRPr sz="2400">
                <a:solidFill>
                  <a:schemeClr val="tx1"/>
                </a:solidFill>
                <a:latin typeface="Calibri" charset="0"/>
                <a:ea typeface="ＭＳ Ｐゴシック" charset="0"/>
              </a:defRPr>
            </a:lvl3pPr>
            <a:lvl4pPr marL="1600030" indent="-228576" eaLnBrk="0" hangingPunct="0">
              <a:defRPr sz="2400">
                <a:solidFill>
                  <a:schemeClr val="tx1"/>
                </a:solidFill>
                <a:latin typeface="Calibri" charset="0"/>
                <a:ea typeface="ＭＳ Ｐゴシック" charset="0"/>
              </a:defRPr>
            </a:lvl4pPr>
            <a:lvl5pPr marL="2057182" indent="-228576" eaLnBrk="0" hangingPunct="0">
              <a:defRPr sz="2400">
                <a:solidFill>
                  <a:schemeClr val="tx1"/>
                </a:solidFill>
                <a:latin typeface="Calibri" charset="0"/>
                <a:ea typeface="ＭＳ Ｐゴシック" charset="0"/>
              </a:defRPr>
            </a:lvl5pPr>
            <a:lvl6pPr marL="2514333" indent="-228576" eaLnBrk="0" fontAlgn="base" hangingPunct="0">
              <a:spcBef>
                <a:spcPct val="0"/>
              </a:spcBef>
              <a:spcAft>
                <a:spcPct val="0"/>
              </a:spcAft>
              <a:defRPr sz="2400">
                <a:solidFill>
                  <a:schemeClr val="tx1"/>
                </a:solidFill>
                <a:latin typeface="Calibri" charset="0"/>
                <a:ea typeface="ＭＳ Ｐゴシック" charset="0"/>
              </a:defRPr>
            </a:lvl6pPr>
            <a:lvl7pPr marL="2971485" indent="-228576" eaLnBrk="0" fontAlgn="base" hangingPunct="0">
              <a:spcBef>
                <a:spcPct val="0"/>
              </a:spcBef>
              <a:spcAft>
                <a:spcPct val="0"/>
              </a:spcAft>
              <a:defRPr sz="2400">
                <a:solidFill>
                  <a:schemeClr val="tx1"/>
                </a:solidFill>
                <a:latin typeface="Calibri" charset="0"/>
                <a:ea typeface="ＭＳ Ｐゴシック" charset="0"/>
              </a:defRPr>
            </a:lvl7pPr>
            <a:lvl8pPr marL="3428637" indent="-228576" eaLnBrk="0" fontAlgn="base" hangingPunct="0">
              <a:spcBef>
                <a:spcPct val="0"/>
              </a:spcBef>
              <a:spcAft>
                <a:spcPct val="0"/>
              </a:spcAft>
              <a:defRPr sz="2400">
                <a:solidFill>
                  <a:schemeClr val="tx1"/>
                </a:solidFill>
                <a:latin typeface="Calibri" charset="0"/>
                <a:ea typeface="ＭＳ Ｐゴシック" charset="0"/>
              </a:defRPr>
            </a:lvl8pPr>
            <a:lvl9pPr marL="3885788" indent="-228576"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1A9E7F-5C82-9A4C-8996-FF83234A300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04581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red line around box thicker as the others</a:t>
            </a:r>
          </a:p>
        </p:txBody>
      </p:sp>
      <p:sp>
        <p:nvSpPr>
          <p:cNvPr id="4" name="Slide Number Placeholder 3"/>
          <p:cNvSpPr>
            <a:spLocks noGrp="1"/>
          </p:cNvSpPr>
          <p:nvPr>
            <p:ph type="sldNum" sz="quarter" idx="10"/>
          </p:nvPr>
        </p:nvSpPr>
        <p:spPr/>
        <p:txBody>
          <a:bodyPr/>
          <a:lstStyle/>
          <a:p>
            <a:fld id="{B3805246-A672-403C-B8E2-70C5BBF40C1B}" type="slidenum">
              <a:rPr lang="en-US" smtClean="0"/>
              <a:t>35</a:t>
            </a:fld>
            <a:endParaRPr lang="en-US"/>
          </a:p>
        </p:txBody>
      </p:sp>
    </p:spTree>
    <p:extLst>
      <p:ext uri="{BB962C8B-B14F-4D97-AF65-F5344CB8AC3E}">
        <p14:creationId xmlns:p14="http://schemas.microsoft.com/office/powerpoint/2010/main" val="3940428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a:t>
            </a:r>
            <a:r>
              <a:rPr lang="en-US" baseline="0" dirty="0"/>
              <a:t> we get rid of the green background and just frame the content in red boxes as the other slides</a:t>
            </a:r>
            <a:endParaRPr lang="en-US" dirty="0"/>
          </a:p>
        </p:txBody>
      </p:sp>
      <p:sp>
        <p:nvSpPr>
          <p:cNvPr id="4" name="Slide Number Placeholder 3"/>
          <p:cNvSpPr>
            <a:spLocks noGrp="1"/>
          </p:cNvSpPr>
          <p:nvPr>
            <p:ph type="sldNum" sz="quarter" idx="10"/>
          </p:nvPr>
        </p:nvSpPr>
        <p:spPr/>
        <p:txBody>
          <a:bodyPr/>
          <a:lstStyle/>
          <a:p>
            <a:fld id="{B3805246-A672-403C-B8E2-70C5BBF40C1B}" type="slidenum">
              <a:rPr lang="en-US" smtClean="0"/>
              <a:t>36</a:t>
            </a:fld>
            <a:endParaRPr lang="en-US"/>
          </a:p>
        </p:txBody>
      </p:sp>
    </p:spTree>
    <p:extLst>
      <p:ext uri="{BB962C8B-B14F-4D97-AF65-F5344CB8AC3E}">
        <p14:creationId xmlns:p14="http://schemas.microsoft.com/office/powerpoint/2010/main" val="1604195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805246-A672-403C-B8E2-70C5BBF40C1B}" type="slidenum">
              <a:rPr lang="en-US" smtClean="0"/>
              <a:t>39</a:t>
            </a:fld>
            <a:endParaRPr lang="en-US"/>
          </a:p>
        </p:txBody>
      </p:sp>
    </p:spTree>
    <p:extLst>
      <p:ext uri="{BB962C8B-B14F-4D97-AF65-F5344CB8AC3E}">
        <p14:creationId xmlns:p14="http://schemas.microsoft.com/office/powerpoint/2010/main" val="3472482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7DBCCE-A3A3-494C-8EA2-216834510E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E404F46-63C7-42AD-91E4-E0BC485029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B211736-82CF-4A32-8F90-DF1A606AE969}"/>
              </a:ext>
            </a:extLst>
          </p:cNvPr>
          <p:cNvSpPr>
            <a:spLocks noGrp="1"/>
          </p:cNvSpPr>
          <p:nvPr>
            <p:ph type="dt" sz="half" idx="10"/>
          </p:nvPr>
        </p:nvSpPr>
        <p:spPr/>
        <p:txBody>
          <a:bodyPr/>
          <a:lstStyle/>
          <a:p>
            <a:fld id="{615FFDBB-8D7F-4912-BD75-BF1D411058FC}" type="datetimeFigureOut">
              <a:rPr lang="en-US" smtClean="0"/>
              <a:t>11/3/20</a:t>
            </a:fld>
            <a:endParaRPr lang="en-US"/>
          </a:p>
        </p:txBody>
      </p:sp>
      <p:sp>
        <p:nvSpPr>
          <p:cNvPr id="5" name="Footer Placeholder 4">
            <a:extLst>
              <a:ext uri="{FF2B5EF4-FFF2-40B4-BE49-F238E27FC236}">
                <a16:creationId xmlns:a16="http://schemas.microsoft.com/office/drawing/2014/main" xmlns="" id="{5321012B-D353-40D5-AFB1-0F24E647E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9EB9471-DBD8-46E1-BB65-8EA7EE60B709}"/>
              </a:ext>
            </a:extLst>
          </p:cNvPr>
          <p:cNvSpPr>
            <a:spLocks noGrp="1"/>
          </p:cNvSpPr>
          <p:nvPr>
            <p:ph type="sldNum" sz="quarter" idx="12"/>
          </p:nvPr>
        </p:nvSpPr>
        <p:spPr/>
        <p:txBody>
          <a:bodyPr/>
          <a:lstStyle/>
          <a:p>
            <a:fld id="{56D169B5-157A-4B04-8509-1AE1D3E98CAE}" type="slidenum">
              <a:rPr lang="en-US" smtClean="0"/>
              <a:t>‹#›</a:t>
            </a:fld>
            <a:endParaRPr lang="en-US"/>
          </a:p>
        </p:txBody>
      </p:sp>
    </p:spTree>
    <p:extLst>
      <p:ext uri="{BB962C8B-B14F-4D97-AF65-F5344CB8AC3E}">
        <p14:creationId xmlns:p14="http://schemas.microsoft.com/office/powerpoint/2010/main" val="1125751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8A450-D254-45E8-8601-A15BD1630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DB64C96-5868-42F9-8FA2-29F81ED0B4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DD6B00-AAC9-4233-B743-269E5F6AB565}"/>
              </a:ext>
            </a:extLst>
          </p:cNvPr>
          <p:cNvSpPr>
            <a:spLocks noGrp="1"/>
          </p:cNvSpPr>
          <p:nvPr>
            <p:ph type="dt" sz="half" idx="10"/>
          </p:nvPr>
        </p:nvSpPr>
        <p:spPr/>
        <p:txBody>
          <a:bodyPr/>
          <a:lstStyle/>
          <a:p>
            <a:fld id="{615FFDBB-8D7F-4912-BD75-BF1D411058FC}" type="datetimeFigureOut">
              <a:rPr lang="en-US" smtClean="0"/>
              <a:t>11/3/20</a:t>
            </a:fld>
            <a:endParaRPr lang="en-US"/>
          </a:p>
        </p:txBody>
      </p:sp>
      <p:sp>
        <p:nvSpPr>
          <p:cNvPr id="5" name="Footer Placeholder 4">
            <a:extLst>
              <a:ext uri="{FF2B5EF4-FFF2-40B4-BE49-F238E27FC236}">
                <a16:creationId xmlns:a16="http://schemas.microsoft.com/office/drawing/2014/main" xmlns="" id="{5EE5AB42-EA90-45C4-AC97-014FD6225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5A1BA1-4A31-4E7B-B37C-28AD33851C84}"/>
              </a:ext>
            </a:extLst>
          </p:cNvPr>
          <p:cNvSpPr>
            <a:spLocks noGrp="1"/>
          </p:cNvSpPr>
          <p:nvPr>
            <p:ph type="sldNum" sz="quarter" idx="12"/>
          </p:nvPr>
        </p:nvSpPr>
        <p:spPr/>
        <p:txBody>
          <a:bodyPr/>
          <a:lstStyle/>
          <a:p>
            <a:fld id="{56D169B5-157A-4B04-8509-1AE1D3E98CAE}" type="slidenum">
              <a:rPr lang="en-US" smtClean="0"/>
              <a:t>‹#›</a:t>
            </a:fld>
            <a:endParaRPr lang="en-US"/>
          </a:p>
        </p:txBody>
      </p:sp>
    </p:spTree>
    <p:extLst>
      <p:ext uri="{BB962C8B-B14F-4D97-AF65-F5344CB8AC3E}">
        <p14:creationId xmlns:p14="http://schemas.microsoft.com/office/powerpoint/2010/main" val="771183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A1386F4-2D4E-44D5-AE97-0D7347E63B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70EC970-D825-411F-8DC9-820F672D90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EE5744-2A24-4A04-AF28-D2FBE2E2B6EB}"/>
              </a:ext>
            </a:extLst>
          </p:cNvPr>
          <p:cNvSpPr>
            <a:spLocks noGrp="1"/>
          </p:cNvSpPr>
          <p:nvPr>
            <p:ph type="dt" sz="half" idx="10"/>
          </p:nvPr>
        </p:nvSpPr>
        <p:spPr/>
        <p:txBody>
          <a:bodyPr/>
          <a:lstStyle/>
          <a:p>
            <a:fld id="{615FFDBB-8D7F-4912-BD75-BF1D411058FC}" type="datetimeFigureOut">
              <a:rPr lang="en-US" smtClean="0"/>
              <a:t>11/3/20</a:t>
            </a:fld>
            <a:endParaRPr lang="en-US"/>
          </a:p>
        </p:txBody>
      </p:sp>
      <p:sp>
        <p:nvSpPr>
          <p:cNvPr id="5" name="Footer Placeholder 4">
            <a:extLst>
              <a:ext uri="{FF2B5EF4-FFF2-40B4-BE49-F238E27FC236}">
                <a16:creationId xmlns:a16="http://schemas.microsoft.com/office/drawing/2014/main" xmlns="" id="{E30661DA-AAF2-4A8C-8A29-550E92644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8B4E82-FCD4-46B9-9912-CC6A2D5538C1}"/>
              </a:ext>
            </a:extLst>
          </p:cNvPr>
          <p:cNvSpPr>
            <a:spLocks noGrp="1"/>
          </p:cNvSpPr>
          <p:nvPr>
            <p:ph type="sldNum" sz="quarter" idx="12"/>
          </p:nvPr>
        </p:nvSpPr>
        <p:spPr/>
        <p:txBody>
          <a:bodyPr/>
          <a:lstStyle/>
          <a:p>
            <a:fld id="{56D169B5-157A-4B04-8509-1AE1D3E98CAE}" type="slidenum">
              <a:rPr lang="en-US" smtClean="0"/>
              <a:t>‹#›</a:t>
            </a:fld>
            <a:endParaRPr lang="en-US"/>
          </a:p>
        </p:txBody>
      </p:sp>
    </p:spTree>
    <p:extLst>
      <p:ext uri="{BB962C8B-B14F-4D97-AF65-F5344CB8AC3E}">
        <p14:creationId xmlns:p14="http://schemas.microsoft.com/office/powerpoint/2010/main" val="2552765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43585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718197"/>
            <a:ext cx="10972800" cy="913385"/>
          </a:xfrm>
        </p:spPr>
        <p:txBody>
          <a:bodyPr/>
          <a:lstStyle>
            <a:lvl1pPr algn="l">
              <a:defRPr sz="3600" b="1" spc="100">
                <a:solidFill>
                  <a:srgbClr val="4C4C4C"/>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2869885"/>
            <a:ext cx="10972800" cy="3504872"/>
          </a:xfrm>
        </p:spPr>
        <p:txBody>
          <a:bodyPr/>
          <a:lstStyle>
            <a:lvl1pPr>
              <a:defRPr>
                <a:solidFill>
                  <a:srgbClr val="4C4C4C"/>
                </a:solidFill>
                <a:latin typeface="Arial"/>
                <a:cs typeface="Arial"/>
              </a:defRPr>
            </a:lvl1pPr>
            <a:lvl2pPr>
              <a:defRPr>
                <a:solidFill>
                  <a:srgbClr val="4C4C4C"/>
                </a:solidFill>
                <a:latin typeface="Arial"/>
                <a:cs typeface="Arial"/>
              </a:defRPr>
            </a:lvl2pPr>
            <a:lvl3pPr>
              <a:defRPr>
                <a:solidFill>
                  <a:srgbClr val="4C4C4C"/>
                </a:solidFill>
                <a:latin typeface="Arial"/>
                <a:cs typeface="Arial"/>
              </a:defRPr>
            </a:lvl3pPr>
            <a:lvl4pPr>
              <a:defRPr>
                <a:solidFill>
                  <a:srgbClr val="4C4C4C"/>
                </a:solidFill>
                <a:latin typeface="Arial"/>
                <a:cs typeface="Arial"/>
              </a:defRPr>
            </a:lvl4pPr>
            <a:lvl5pPr>
              <a:defRPr>
                <a:solidFill>
                  <a:srgbClr val="4C4C4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134433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09600" y="1718197"/>
            <a:ext cx="10972800" cy="913385"/>
          </a:xfrm>
        </p:spPr>
        <p:txBody>
          <a:bodyPr/>
          <a:lstStyle>
            <a:lvl1pPr algn="l">
              <a:defRPr sz="3600" b="1" spc="100">
                <a:solidFill>
                  <a:schemeClr val="bg1"/>
                </a:solidFill>
                <a:latin typeface="Arial"/>
                <a:cs typeface="Arial"/>
              </a:defRPr>
            </a:lvl1pPr>
          </a:lstStyle>
          <a:p>
            <a:r>
              <a:rPr lang="en-US" dirty="0"/>
              <a:t>Click to edit Master title style</a:t>
            </a:r>
          </a:p>
        </p:txBody>
      </p:sp>
      <p:sp>
        <p:nvSpPr>
          <p:cNvPr id="7" name="Content Placeholder 2"/>
          <p:cNvSpPr>
            <a:spLocks noGrp="1"/>
          </p:cNvSpPr>
          <p:nvPr>
            <p:ph idx="1"/>
          </p:nvPr>
        </p:nvSpPr>
        <p:spPr>
          <a:xfrm>
            <a:off x="609600" y="2869885"/>
            <a:ext cx="10972800" cy="3504872"/>
          </a:xfrm>
        </p:spPr>
        <p:txBody>
          <a:bodyPr/>
          <a:lstStyle>
            <a:lvl1pPr>
              <a:defRPr>
                <a:solidFill>
                  <a:srgbClr val="FFFFFF"/>
                </a:solidFill>
                <a:latin typeface="Arial"/>
                <a:cs typeface="Arial"/>
              </a:defRPr>
            </a:lvl1pPr>
            <a:lvl2pPr>
              <a:defRPr>
                <a:solidFill>
                  <a:srgbClr val="FFFFFF"/>
                </a:solidFill>
                <a:latin typeface="Arial"/>
                <a:cs typeface="Arial"/>
              </a:defRPr>
            </a:lvl2pPr>
            <a:lvl3pPr>
              <a:defRPr>
                <a:solidFill>
                  <a:srgbClr val="FFFFFF"/>
                </a:solidFill>
                <a:latin typeface="Arial"/>
                <a:cs typeface="Arial"/>
              </a:defRPr>
            </a:lvl3pPr>
            <a:lvl4pPr>
              <a:defRPr>
                <a:solidFill>
                  <a:srgbClr val="FFFFFF"/>
                </a:solidFill>
                <a:latin typeface="Arial"/>
                <a:cs typeface="Arial"/>
              </a:defRPr>
            </a:lvl4pPr>
            <a:lvl5pPr>
              <a:defRPr>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048272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09600" y="1718197"/>
            <a:ext cx="10972800" cy="913385"/>
          </a:xfrm>
        </p:spPr>
        <p:txBody>
          <a:bodyPr/>
          <a:lstStyle>
            <a:lvl1pPr algn="l">
              <a:defRPr sz="3600" b="1" spc="100">
                <a:solidFill>
                  <a:schemeClr val="bg1"/>
                </a:solidFill>
                <a:latin typeface="Arial"/>
                <a:cs typeface="Arial"/>
              </a:defRPr>
            </a:lvl1pPr>
          </a:lstStyle>
          <a:p>
            <a:r>
              <a:rPr lang="en-US" dirty="0"/>
              <a:t>Click to edit Master title style</a:t>
            </a:r>
          </a:p>
        </p:txBody>
      </p:sp>
      <p:sp>
        <p:nvSpPr>
          <p:cNvPr id="7" name="Content Placeholder 2"/>
          <p:cNvSpPr>
            <a:spLocks noGrp="1"/>
          </p:cNvSpPr>
          <p:nvPr>
            <p:ph idx="1"/>
          </p:nvPr>
        </p:nvSpPr>
        <p:spPr>
          <a:xfrm>
            <a:off x="609600" y="2869885"/>
            <a:ext cx="10972800" cy="3504872"/>
          </a:xfrm>
        </p:spPr>
        <p:txBody>
          <a:bodyPr/>
          <a:lstStyle>
            <a:lvl1pPr>
              <a:defRPr>
                <a:solidFill>
                  <a:srgbClr val="FFFFFF"/>
                </a:solidFill>
                <a:latin typeface="Arial"/>
                <a:cs typeface="Arial"/>
              </a:defRPr>
            </a:lvl1pPr>
            <a:lvl2pPr>
              <a:defRPr>
                <a:solidFill>
                  <a:srgbClr val="FFFFFF"/>
                </a:solidFill>
                <a:latin typeface="Arial"/>
                <a:cs typeface="Arial"/>
              </a:defRPr>
            </a:lvl2pPr>
            <a:lvl3pPr>
              <a:defRPr>
                <a:solidFill>
                  <a:srgbClr val="FFFFFF"/>
                </a:solidFill>
                <a:latin typeface="Arial"/>
                <a:cs typeface="Arial"/>
              </a:defRPr>
            </a:lvl3pPr>
            <a:lvl4pPr>
              <a:defRPr>
                <a:solidFill>
                  <a:srgbClr val="FFFFFF"/>
                </a:solidFill>
                <a:latin typeface="Arial"/>
                <a:cs typeface="Arial"/>
              </a:defRPr>
            </a:lvl4pPr>
            <a:lvl5pPr>
              <a:defRPr>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4403691"/>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09600" y="1718197"/>
            <a:ext cx="10972800" cy="913385"/>
          </a:xfrm>
        </p:spPr>
        <p:txBody>
          <a:bodyPr/>
          <a:lstStyle>
            <a:lvl1pPr algn="l">
              <a:defRPr sz="3600" b="1" spc="130">
                <a:solidFill>
                  <a:schemeClr val="bg1"/>
                </a:solidFill>
                <a:latin typeface="Arial"/>
                <a:cs typeface="Arial"/>
              </a:defRPr>
            </a:lvl1pPr>
          </a:lstStyle>
          <a:p>
            <a:r>
              <a:rPr lang="en-US" dirty="0"/>
              <a:t>Click to edit Master title style</a:t>
            </a:r>
          </a:p>
        </p:txBody>
      </p:sp>
      <p:sp>
        <p:nvSpPr>
          <p:cNvPr id="7" name="Content Placeholder 2"/>
          <p:cNvSpPr>
            <a:spLocks noGrp="1"/>
          </p:cNvSpPr>
          <p:nvPr>
            <p:ph idx="1"/>
          </p:nvPr>
        </p:nvSpPr>
        <p:spPr>
          <a:xfrm>
            <a:off x="609600" y="2869885"/>
            <a:ext cx="10972800" cy="3504872"/>
          </a:xfrm>
        </p:spPr>
        <p:txBody>
          <a:bodyPr/>
          <a:lstStyle>
            <a:lvl1pPr>
              <a:defRPr>
                <a:solidFill>
                  <a:srgbClr val="FFFFFF"/>
                </a:solidFill>
                <a:latin typeface="Arial"/>
                <a:cs typeface="Arial"/>
              </a:defRPr>
            </a:lvl1pPr>
            <a:lvl2pPr>
              <a:defRPr>
                <a:solidFill>
                  <a:srgbClr val="FFFFFF"/>
                </a:solidFill>
                <a:latin typeface="Arial"/>
                <a:cs typeface="Arial"/>
              </a:defRPr>
            </a:lvl2pPr>
            <a:lvl3pPr>
              <a:defRPr>
                <a:solidFill>
                  <a:srgbClr val="FFFFFF"/>
                </a:solidFill>
                <a:latin typeface="Arial"/>
                <a:cs typeface="Arial"/>
              </a:defRPr>
            </a:lvl3pPr>
            <a:lvl4pPr>
              <a:defRPr>
                <a:solidFill>
                  <a:srgbClr val="FFFFFF"/>
                </a:solidFill>
                <a:latin typeface="Arial"/>
                <a:cs typeface="Arial"/>
              </a:defRPr>
            </a:lvl4pPr>
            <a:lvl5pPr>
              <a:defRPr>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182876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2FDF42B-87B8-FC49-A81C-89EC728B4CED}" type="datetime1">
              <a:rPr lang="en-US"/>
              <a:pPr>
                <a:defRPr/>
              </a:pPr>
              <a:t>11/3/20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B2D4BB-F24F-FB4B-A84A-E9B6FC05C98E}" type="slidenum">
              <a:rPr lang="en-US"/>
              <a:pPr>
                <a:defRPr/>
              </a:pPr>
              <a:t>‹#›</a:t>
            </a:fld>
            <a:endParaRPr lang="en-US" dirty="0"/>
          </a:p>
        </p:txBody>
      </p:sp>
    </p:spTree>
    <p:extLst>
      <p:ext uri="{BB962C8B-B14F-4D97-AF65-F5344CB8AC3E}">
        <p14:creationId xmlns:p14="http://schemas.microsoft.com/office/powerpoint/2010/main" val="32534447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6332560-2F53-E045-9BAA-398C65D371AD}" type="datetime1">
              <a:rPr lang="en-US"/>
              <a:pPr>
                <a:defRPr/>
              </a:pPr>
              <a:t>11/3/20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51A3CF-46A7-7B46-9F30-7BAC8B28E8D7}" type="slidenum">
              <a:rPr lang="en-US"/>
              <a:pPr>
                <a:defRPr/>
              </a:pPr>
              <a:t>‹#›</a:t>
            </a:fld>
            <a:endParaRPr lang="en-US" dirty="0"/>
          </a:p>
        </p:txBody>
      </p:sp>
    </p:spTree>
    <p:extLst>
      <p:ext uri="{BB962C8B-B14F-4D97-AF65-F5344CB8AC3E}">
        <p14:creationId xmlns:p14="http://schemas.microsoft.com/office/powerpoint/2010/main" val="3263538372"/>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E5FBEE6-DA8C-C445-9C33-3C1242FCADF8}" type="datetime1">
              <a:rPr lang="en-US"/>
              <a:pPr>
                <a:defRPr/>
              </a:pPr>
              <a:t>11/3/20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6FC30BA-DCA8-8040-A061-B687BD284301}" type="slidenum">
              <a:rPr lang="en-US"/>
              <a:pPr>
                <a:defRPr/>
              </a:pPr>
              <a:t>‹#›</a:t>
            </a:fld>
            <a:endParaRPr lang="en-US" dirty="0"/>
          </a:p>
        </p:txBody>
      </p:sp>
    </p:spTree>
    <p:extLst>
      <p:ext uri="{BB962C8B-B14F-4D97-AF65-F5344CB8AC3E}">
        <p14:creationId xmlns:p14="http://schemas.microsoft.com/office/powerpoint/2010/main" val="180539968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45EA8E-09D5-457A-B33D-7EDE31578C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ED422B3-B988-4A16-B7BF-7AD0FCB160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203258-2A4A-4121-9779-94D535AE9D16}"/>
              </a:ext>
            </a:extLst>
          </p:cNvPr>
          <p:cNvSpPr>
            <a:spLocks noGrp="1"/>
          </p:cNvSpPr>
          <p:nvPr>
            <p:ph type="dt" sz="half" idx="10"/>
          </p:nvPr>
        </p:nvSpPr>
        <p:spPr/>
        <p:txBody>
          <a:bodyPr/>
          <a:lstStyle/>
          <a:p>
            <a:fld id="{615FFDBB-8D7F-4912-BD75-BF1D411058FC}" type="datetimeFigureOut">
              <a:rPr lang="en-US" smtClean="0"/>
              <a:t>11/3/20</a:t>
            </a:fld>
            <a:endParaRPr lang="en-US"/>
          </a:p>
        </p:txBody>
      </p:sp>
      <p:sp>
        <p:nvSpPr>
          <p:cNvPr id="5" name="Footer Placeholder 4">
            <a:extLst>
              <a:ext uri="{FF2B5EF4-FFF2-40B4-BE49-F238E27FC236}">
                <a16:creationId xmlns:a16="http://schemas.microsoft.com/office/drawing/2014/main" xmlns="" id="{6BA5662C-96AD-49A1-9582-DA0BE7F962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8AB60D0-0C6F-40F7-AF00-1812B6A77506}"/>
              </a:ext>
            </a:extLst>
          </p:cNvPr>
          <p:cNvSpPr>
            <a:spLocks noGrp="1"/>
          </p:cNvSpPr>
          <p:nvPr>
            <p:ph type="sldNum" sz="quarter" idx="12"/>
          </p:nvPr>
        </p:nvSpPr>
        <p:spPr/>
        <p:txBody>
          <a:bodyPr/>
          <a:lstStyle/>
          <a:p>
            <a:fld id="{56D169B5-157A-4B04-8509-1AE1D3E98CAE}" type="slidenum">
              <a:rPr lang="en-US" smtClean="0"/>
              <a:t>‹#›</a:t>
            </a:fld>
            <a:endParaRPr lang="en-US"/>
          </a:p>
        </p:txBody>
      </p:sp>
    </p:spTree>
    <p:extLst>
      <p:ext uri="{BB962C8B-B14F-4D97-AF65-F5344CB8AC3E}">
        <p14:creationId xmlns:p14="http://schemas.microsoft.com/office/powerpoint/2010/main" val="3685401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5947CBB-6DBF-3141-BE53-D8CAD611B8C2}" type="datetime1">
              <a:rPr lang="en-US"/>
              <a:pPr>
                <a:defRPr/>
              </a:pPr>
              <a:t>11/3/20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A3AD353-B91D-C542-A36C-A978C8595601}" type="slidenum">
              <a:rPr lang="en-US"/>
              <a:pPr>
                <a:defRPr/>
              </a:pPr>
              <a:t>‹#›</a:t>
            </a:fld>
            <a:endParaRPr lang="en-US" dirty="0"/>
          </a:p>
        </p:txBody>
      </p:sp>
    </p:spTree>
    <p:extLst>
      <p:ext uri="{BB962C8B-B14F-4D97-AF65-F5344CB8AC3E}">
        <p14:creationId xmlns:p14="http://schemas.microsoft.com/office/powerpoint/2010/main" val="3563032219"/>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437C5A-E108-D943-9400-999E22DA4550}" type="datetime1">
              <a:rPr lang="en-US"/>
              <a:pPr>
                <a:defRPr/>
              </a:pPr>
              <a:t>11/3/20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EE4444-7E11-4E45-B679-18D174EDDDA2}" type="slidenum">
              <a:rPr lang="en-US"/>
              <a:pPr>
                <a:defRPr/>
              </a:pPr>
              <a:t>‹#›</a:t>
            </a:fld>
            <a:endParaRPr lang="en-US" dirty="0"/>
          </a:p>
        </p:txBody>
      </p:sp>
    </p:spTree>
    <p:extLst>
      <p:ext uri="{BB962C8B-B14F-4D97-AF65-F5344CB8AC3E}">
        <p14:creationId xmlns:p14="http://schemas.microsoft.com/office/powerpoint/2010/main" val="662583730"/>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C709D1D-DCCF-4B47-8383-950BC33FAA45}" type="datetime1">
              <a:rPr lang="en-US"/>
              <a:pPr>
                <a:defRPr/>
              </a:pPr>
              <a:t>11/3/20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9EB0CB-57FD-314B-88E5-CBAD27526031}" type="slidenum">
              <a:rPr lang="en-US"/>
              <a:pPr>
                <a:defRPr/>
              </a:pPr>
              <a:t>‹#›</a:t>
            </a:fld>
            <a:endParaRPr lang="en-US" dirty="0"/>
          </a:p>
        </p:txBody>
      </p:sp>
    </p:spTree>
    <p:extLst>
      <p:ext uri="{BB962C8B-B14F-4D97-AF65-F5344CB8AC3E}">
        <p14:creationId xmlns:p14="http://schemas.microsoft.com/office/powerpoint/2010/main" val="1841921222"/>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F69B3D7-4E6D-7B46-9F0C-9AAD0BEE0928}" type="datetime1">
              <a:rPr lang="en-US"/>
              <a:pPr>
                <a:defRPr/>
              </a:pPr>
              <a:t>11/3/20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8099E7-8424-564F-9E75-61821AD42B20}" type="slidenum">
              <a:rPr lang="en-US"/>
              <a:pPr>
                <a:defRPr/>
              </a:pPr>
              <a:t>‹#›</a:t>
            </a:fld>
            <a:endParaRPr lang="en-US" dirty="0"/>
          </a:p>
        </p:txBody>
      </p:sp>
    </p:spTree>
    <p:extLst>
      <p:ext uri="{BB962C8B-B14F-4D97-AF65-F5344CB8AC3E}">
        <p14:creationId xmlns:p14="http://schemas.microsoft.com/office/powerpoint/2010/main" val="1358420236"/>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11C2B4D-68DB-F24A-B8AC-A9B9C8BB3B14}" type="datetime1">
              <a:rPr lang="en-US"/>
              <a:pPr>
                <a:defRPr/>
              </a:pPr>
              <a:t>11/3/20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A921B8-7763-1C43-B5F5-9D7D57551384}" type="slidenum">
              <a:rPr lang="en-US"/>
              <a:pPr>
                <a:defRPr/>
              </a:pPr>
              <a:t>‹#›</a:t>
            </a:fld>
            <a:endParaRPr lang="en-US" dirty="0"/>
          </a:p>
        </p:txBody>
      </p:sp>
    </p:spTree>
    <p:extLst>
      <p:ext uri="{BB962C8B-B14F-4D97-AF65-F5344CB8AC3E}">
        <p14:creationId xmlns:p14="http://schemas.microsoft.com/office/powerpoint/2010/main" val="3807576516"/>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DBA447A-7097-CD4E-92A3-437DBC651BC1}" type="datetime1">
              <a:rPr lang="en-US"/>
              <a:pPr>
                <a:defRPr/>
              </a:pPr>
              <a:t>11/3/20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0FFCE7-82E0-A04C-B8AA-EF97F89AF093}" type="slidenum">
              <a:rPr lang="en-US"/>
              <a:pPr>
                <a:defRPr/>
              </a:pPr>
              <a:t>‹#›</a:t>
            </a:fld>
            <a:endParaRPr lang="en-US" dirty="0"/>
          </a:p>
        </p:txBody>
      </p:sp>
    </p:spTree>
    <p:extLst>
      <p:ext uri="{BB962C8B-B14F-4D97-AF65-F5344CB8AC3E}">
        <p14:creationId xmlns:p14="http://schemas.microsoft.com/office/powerpoint/2010/main" val="4068817079"/>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41461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09600" y="1718197"/>
            <a:ext cx="10972800" cy="913385"/>
          </a:xfrm>
        </p:spPr>
        <p:txBody>
          <a:bodyPr/>
          <a:lstStyle>
            <a:lvl1pPr algn="l">
              <a:defRPr sz="3600" b="1" spc="100">
                <a:solidFill>
                  <a:schemeClr val="bg1"/>
                </a:solidFill>
                <a:latin typeface="Arial Narrow"/>
                <a:cs typeface="Arial Narrow"/>
              </a:defRPr>
            </a:lvl1pPr>
          </a:lstStyle>
          <a:p>
            <a:r>
              <a:rPr lang="en-US"/>
              <a:t>Click to edit Master title style</a:t>
            </a:r>
            <a:endParaRPr lang="en-US" dirty="0"/>
          </a:p>
        </p:txBody>
      </p:sp>
      <p:sp>
        <p:nvSpPr>
          <p:cNvPr id="7" name="Content Placeholder 2"/>
          <p:cNvSpPr>
            <a:spLocks noGrp="1"/>
          </p:cNvSpPr>
          <p:nvPr>
            <p:ph idx="1"/>
          </p:nvPr>
        </p:nvSpPr>
        <p:spPr>
          <a:xfrm>
            <a:off x="609600" y="2869885"/>
            <a:ext cx="10972800" cy="3504872"/>
          </a:xfrm>
        </p:spPr>
        <p:txBody>
          <a:bodyPr/>
          <a:lstStyle>
            <a:lvl1pPr>
              <a:defRPr>
                <a:solidFill>
                  <a:srgbClr val="FFFFFF"/>
                </a:solidFill>
                <a:latin typeface="Arial Narrow"/>
                <a:cs typeface="Arial Narrow"/>
              </a:defRPr>
            </a:lvl1pPr>
            <a:lvl2pPr>
              <a:defRPr>
                <a:solidFill>
                  <a:srgbClr val="FFFFFF"/>
                </a:solidFill>
                <a:latin typeface="Arial Narrow"/>
                <a:cs typeface="Arial Narrow"/>
              </a:defRPr>
            </a:lvl2pPr>
            <a:lvl3pPr>
              <a:defRPr>
                <a:solidFill>
                  <a:srgbClr val="FFFFFF"/>
                </a:solidFill>
                <a:latin typeface="Arial Narrow"/>
                <a:cs typeface="Arial Narrow"/>
              </a:defRPr>
            </a:lvl3pPr>
            <a:lvl4pPr>
              <a:defRPr>
                <a:solidFill>
                  <a:srgbClr val="FFFFFF"/>
                </a:solidFill>
                <a:latin typeface="Arial Narrow"/>
                <a:cs typeface="Arial Narrow"/>
              </a:defRPr>
            </a:lvl4pPr>
            <a:lvl5pPr>
              <a:defRPr>
                <a:solidFill>
                  <a:srgbClr val="FFFFFF"/>
                </a:solidFill>
                <a:latin typeface="Arial Narrow"/>
                <a:cs typeface="Arial Narro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449000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09600" y="1718197"/>
            <a:ext cx="10972800" cy="913385"/>
          </a:xfrm>
        </p:spPr>
        <p:txBody>
          <a:bodyPr/>
          <a:lstStyle>
            <a:lvl1pPr algn="l">
              <a:defRPr sz="3600" b="1" spc="100">
                <a:solidFill>
                  <a:schemeClr val="bg1"/>
                </a:solidFill>
                <a:latin typeface="Arial Narrow"/>
                <a:cs typeface="Arial Narrow"/>
              </a:defRPr>
            </a:lvl1pPr>
          </a:lstStyle>
          <a:p>
            <a:r>
              <a:rPr lang="en-US"/>
              <a:t>Click to edit Master title style</a:t>
            </a:r>
            <a:endParaRPr lang="en-US" dirty="0"/>
          </a:p>
        </p:txBody>
      </p:sp>
      <p:sp>
        <p:nvSpPr>
          <p:cNvPr id="7" name="Content Placeholder 2"/>
          <p:cNvSpPr>
            <a:spLocks noGrp="1"/>
          </p:cNvSpPr>
          <p:nvPr>
            <p:ph idx="1"/>
          </p:nvPr>
        </p:nvSpPr>
        <p:spPr>
          <a:xfrm>
            <a:off x="609600" y="2869885"/>
            <a:ext cx="10972800" cy="3504872"/>
          </a:xfrm>
        </p:spPr>
        <p:txBody>
          <a:bodyPr/>
          <a:lstStyle>
            <a:lvl1pPr>
              <a:defRPr>
                <a:solidFill>
                  <a:srgbClr val="FFFFFF"/>
                </a:solidFill>
                <a:latin typeface="Arial Narrow"/>
                <a:cs typeface="Arial Narrow"/>
              </a:defRPr>
            </a:lvl1pPr>
            <a:lvl2pPr>
              <a:defRPr>
                <a:solidFill>
                  <a:srgbClr val="FFFFFF"/>
                </a:solidFill>
                <a:latin typeface="Arial Narrow"/>
                <a:cs typeface="Arial Narrow"/>
              </a:defRPr>
            </a:lvl2pPr>
            <a:lvl3pPr>
              <a:defRPr>
                <a:solidFill>
                  <a:srgbClr val="FFFFFF"/>
                </a:solidFill>
                <a:latin typeface="Arial Narrow"/>
                <a:cs typeface="Arial Narrow"/>
              </a:defRPr>
            </a:lvl3pPr>
            <a:lvl4pPr>
              <a:defRPr>
                <a:solidFill>
                  <a:srgbClr val="FFFFFF"/>
                </a:solidFill>
                <a:latin typeface="Arial Narrow"/>
                <a:cs typeface="Arial Narrow"/>
              </a:defRPr>
            </a:lvl4pPr>
            <a:lvl5pPr>
              <a:defRPr>
                <a:solidFill>
                  <a:srgbClr val="FFFFFF"/>
                </a:solidFill>
                <a:latin typeface="Arial Narrow"/>
                <a:cs typeface="Arial Narro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5845063"/>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09600" y="1718197"/>
            <a:ext cx="10972800" cy="913385"/>
          </a:xfrm>
        </p:spPr>
        <p:txBody>
          <a:bodyPr/>
          <a:lstStyle>
            <a:lvl1pPr algn="l">
              <a:defRPr sz="3600" b="1" spc="130">
                <a:solidFill>
                  <a:schemeClr val="bg1"/>
                </a:solidFill>
                <a:latin typeface="Arial Narrow"/>
                <a:cs typeface="Arial Narrow"/>
              </a:defRPr>
            </a:lvl1pPr>
          </a:lstStyle>
          <a:p>
            <a:r>
              <a:rPr lang="en-US"/>
              <a:t>Click to edit Master title style</a:t>
            </a:r>
            <a:endParaRPr lang="en-US" dirty="0"/>
          </a:p>
        </p:txBody>
      </p:sp>
      <p:sp>
        <p:nvSpPr>
          <p:cNvPr id="7" name="Content Placeholder 2"/>
          <p:cNvSpPr>
            <a:spLocks noGrp="1"/>
          </p:cNvSpPr>
          <p:nvPr>
            <p:ph idx="1"/>
          </p:nvPr>
        </p:nvSpPr>
        <p:spPr>
          <a:xfrm>
            <a:off x="609600" y="2869885"/>
            <a:ext cx="10972800" cy="3504872"/>
          </a:xfrm>
        </p:spPr>
        <p:txBody>
          <a:bodyPr/>
          <a:lstStyle>
            <a:lvl1pPr>
              <a:defRPr>
                <a:solidFill>
                  <a:srgbClr val="FFFFFF"/>
                </a:solidFill>
                <a:latin typeface="Arial Narrow"/>
                <a:cs typeface="Arial Narrow"/>
              </a:defRPr>
            </a:lvl1pPr>
            <a:lvl2pPr>
              <a:defRPr>
                <a:solidFill>
                  <a:srgbClr val="FFFFFF"/>
                </a:solidFill>
                <a:latin typeface="Arial Narrow"/>
                <a:cs typeface="Arial Narrow"/>
              </a:defRPr>
            </a:lvl2pPr>
            <a:lvl3pPr>
              <a:defRPr>
                <a:solidFill>
                  <a:srgbClr val="FFFFFF"/>
                </a:solidFill>
                <a:latin typeface="Arial Narrow"/>
                <a:cs typeface="Arial Narrow"/>
              </a:defRPr>
            </a:lvl3pPr>
            <a:lvl4pPr>
              <a:defRPr>
                <a:solidFill>
                  <a:srgbClr val="FFFFFF"/>
                </a:solidFill>
                <a:latin typeface="Arial Narrow"/>
                <a:cs typeface="Arial Narrow"/>
              </a:defRPr>
            </a:lvl4pPr>
            <a:lvl5pPr>
              <a:defRPr>
                <a:solidFill>
                  <a:srgbClr val="FFFFFF"/>
                </a:solidFill>
                <a:latin typeface="Arial Narrow"/>
                <a:cs typeface="Arial Narro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659316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037F68-01A5-429E-8136-8F59C9391C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6A524E4-2F95-4205-B9AE-123BD48D54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39888E-EEDB-4184-AC75-D4CE62930364}"/>
              </a:ext>
            </a:extLst>
          </p:cNvPr>
          <p:cNvSpPr>
            <a:spLocks noGrp="1"/>
          </p:cNvSpPr>
          <p:nvPr>
            <p:ph type="dt" sz="half" idx="10"/>
          </p:nvPr>
        </p:nvSpPr>
        <p:spPr/>
        <p:txBody>
          <a:bodyPr/>
          <a:lstStyle/>
          <a:p>
            <a:fld id="{615FFDBB-8D7F-4912-BD75-BF1D411058FC}" type="datetimeFigureOut">
              <a:rPr lang="en-US" smtClean="0"/>
              <a:t>11/3/20</a:t>
            </a:fld>
            <a:endParaRPr lang="en-US"/>
          </a:p>
        </p:txBody>
      </p:sp>
      <p:sp>
        <p:nvSpPr>
          <p:cNvPr id="5" name="Footer Placeholder 4">
            <a:extLst>
              <a:ext uri="{FF2B5EF4-FFF2-40B4-BE49-F238E27FC236}">
                <a16:creationId xmlns:a16="http://schemas.microsoft.com/office/drawing/2014/main" xmlns="" id="{9F8430BD-DAFB-4BA5-AE9E-B0FACDC30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E905C5-344A-4C01-B8E9-F02A55163D79}"/>
              </a:ext>
            </a:extLst>
          </p:cNvPr>
          <p:cNvSpPr>
            <a:spLocks noGrp="1"/>
          </p:cNvSpPr>
          <p:nvPr>
            <p:ph type="sldNum" sz="quarter" idx="12"/>
          </p:nvPr>
        </p:nvSpPr>
        <p:spPr/>
        <p:txBody>
          <a:bodyPr/>
          <a:lstStyle/>
          <a:p>
            <a:fld id="{56D169B5-157A-4B04-8509-1AE1D3E98CAE}" type="slidenum">
              <a:rPr lang="en-US" smtClean="0"/>
              <a:t>‹#›</a:t>
            </a:fld>
            <a:endParaRPr lang="en-US"/>
          </a:p>
        </p:txBody>
      </p:sp>
    </p:spTree>
    <p:extLst>
      <p:ext uri="{BB962C8B-B14F-4D97-AF65-F5344CB8AC3E}">
        <p14:creationId xmlns:p14="http://schemas.microsoft.com/office/powerpoint/2010/main" val="2941367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672016"/>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09600" y="1718197"/>
            <a:ext cx="10972800" cy="913385"/>
          </a:xfrm>
        </p:spPr>
        <p:txBody>
          <a:bodyPr/>
          <a:lstStyle>
            <a:lvl1pPr algn="l">
              <a:defRPr sz="3600" b="1" spc="100">
                <a:solidFill>
                  <a:schemeClr val="bg1"/>
                </a:solidFill>
                <a:latin typeface="Arial Narrow"/>
                <a:cs typeface="Arial Narrow"/>
              </a:defRPr>
            </a:lvl1pPr>
          </a:lstStyle>
          <a:p>
            <a:r>
              <a:rPr lang="en-US"/>
              <a:t>Click to edit Master title style</a:t>
            </a:r>
            <a:endParaRPr lang="en-US" dirty="0"/>
          </a:p>
        </p:txBody>
      </p:sp>
      <p:sp>
        <p:nvSpPr>
          <p:cNvPr id="7" name="Content Placeholder 2"/>
          <p:cNvSpPr>
            <a:spLocks noGrp="1"/>
          </p:cNvSpPr>
          <p:nvPr>
            <p:ph idx="1"/>
          </p:nvPr>
        </p:nvSpPr>
        <p:spPr>
          <a:xfrm>
            <a:off x="609600" y="2869885"/>
            <a:ext cx="10972800" cy="3504872"/>
          </a:xfrm>
        </p:spPr>
        <p:txBody>
          <a:bodyPr/>
          <a:lstStyle>
            <a:lvl1pPr>
              <a:defRPr>
                <a:solidFill>
                  <a:srgbClr val="FFFFFF"/>
                </a:solidFill>
                <a:latin typeface="Arial Narrow"/>
                <a:cs typeface="Arial Narrow"/>
              </a:defRPr>
            </a:lvl1pPr>
            <a:lvl2pPr>
              <a:defRPr>
                <a:solidFill>
                  <a:srgbClr val="FFFFFF"/>
                </a:solidFill>
                <a:latin typeface="Arial Narrow"/>
                <a:cs typeface="Arial Narrow"/>
              </a:defRPr>
            </a:lvl2pPr>
            <a:lvl3pPr>
              <a:defRPr>
                <a:solidFill>
                  <a:srgbClr val="FFFFFF"/>
                </a:solidFill>
                <a:latin typeface="Arial Narrow"/>
                <a:cs typeface="Arial Narrow"/>
              </a:defRPr>
            </a:lvl3pPr>
            <a:lvl4pPr>
              <a:defRPr>
                <a:solidFill>
                  <a:srgbClr val="FFFFFF"/>
                </a:solidFill>
                <a:latin typeface="Arial Narrow"/>
                <a:cs typeface="Arial Narrow"/>
              </a:defRPr>
            </a:lvl4pPr>
            <a:lvl5pPr>
              <a:defRPr>
                <a:solidFill>
                  <a:srgbClr val="FFFFFF"/>
                </a:solidFill>
                <a:latin typeface="Arial Narrow"/>
                <a:cs typeface="Arial Narro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2629229"/>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09600" y="1718197"/>
            <a:ext cx="10972800" cy="913385"/>
          </a:xfrm>
        </p:spPr>
        <p:txBody>
          <a:bodyPr/>
          <a:lstStyle>
            <a:lvl1pPr algn="l">
              <a:defRPr sz="3600" b="1" spc="100">
                <a:solidFill>
                  <a:schemeClr val="bg1"/>
                </a:solidFill>
                <a:latin typeface="Arial Narrow"/>
                <a:cs typeface="Arial Narrow"/>
              </a:defRPr>
            </a:lvl1pPr>
          </a:lstStyle>
          <a:p>
            <a:r>
              <a:rPr lang="en-US"/>
              <a:t>Click to edit Master title style</a:t>
            </a:r>
            <a:endParaRPr lang="en-US" dirty="0"/>
          </a:p>
        </p:txBody>
      </p:sp>
      <p:sp>
        <p:nvSpPr>
          <p:cNvPr id="7" name="Content Placeholder 2"/>
          <p:cNvSpPr>
            <a:spLocks noGrp="1"/>
          </p:cNvSpPr>
          <p:nvPr>
            <p:ph idx="1"/>
          </p:nvPr>
        </p:nvSpPr>
        <p:spPr>
          <a:xfrm>
            <a:off x="609600" y="2869885"/>
            <a:ext cx="10972800" cy="3504872"/>
          </a:xfrm>
        </p:spPr>
        <p:txBody>
          <a:bodyPr/>
          <a:lstStyle>
            <a:lvl1pPr>
              <a:defRPr>
                <a:solidFill>
                  <a:srgbClr val="FFFFFF"/>
                </a:solidFill>
                <a:latin typeface="Arial Narrow"/>
                <a:cs typeface="Arial Narrow"/>
              </a:defRPr>
            </a:lvl1pPr>
            <a:lvl2pPr>
              <a:defRPr>
                <a:solidFill>
                  <a:srgbClr val="FFFFFF"/>
                </a:solidFill>
                <a:latin typeface="Arial Narrow"/>
                <a:cs typeface="Arial Narrow"/>
              </a:defRPr>
            </a:lvl2pPr>
            <a:lvl3pPr>
              <a:defRPr>
                <a:solidFill>
                  <a:srgbClr val="FFFFFF"/>
                </a:solidFill>
                <a:latin typeface="Arial Narrow"/>
                <a:cs typeface="Arial Narrow"/>
              </a:defRPr>
            </a:lvl3pPr>
            <a:lvl4pPr>
              <a:defRPr>
                <a:solidFill>
                  <a:srgbClr val="FFFFFF"/>
                </a:solidFill>
                <a:latin typeface="Arial Narrow"/>
                <a:cs typeface="Arial Narrow"/>
              </a:defRPr>
            </a:lvl4pPr>
            <a:lvl5pPr>
              <a:defRPr>
                <a:solidFill>
                  <a:srgbClr val="FFFFFF"/>
                </a:solidFill>
                <a:latin typeface="Arial Narrow"/>
                <a:cs typeface="Arial Narro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4738439"/>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09600" y="1718197"/>
            <a:ext cx="10972800" cy="913385"/>
          </a:xfrm>
        </p:spPr>
        <p:txBody>
          <a:bodyPr/>
          <a:lstStyle>
            <a:lvl1pPr algn="l">
              <a:defRPr sz="3600" b="1" spc="130">
                <a:solidFill>
                  <a:schemeClr val="bg1"/>
                </a:solidFill>
                <a:latin typeface="Arial Narrow"/>
                <a:cs typeface="Arial Narrow"/>
              </a:defRPr>
            </a:lvl1pPr>
          </a:lstStyle>
          <a:p>
            <a:r>
              <a:rPr lang="en-US"/>
              <a:t>Click to edit Master title style</a:t>
            </a:r>
            <a:endParaRPr lang="en-US" dirty="0"/>
          </a:p>
        </p:txBody>
      </p:sp>
      <p:sp>
        <p:nvSpPr>
          <p:cNvPr id="7" name="Content Placeholder 2"/>
          <p:cNvSpPr>
            <a:spLocks noGrp="1"/>
          </p:cNvSpPr>
          <p:nvPr>
            <p:ph idx="1"/>
          </p:nvPr>
        </p:nvSpPr>
        <p:spPr>
          <a:xfrm>
            <a:off x="609600" y="2869885"/>
            <a:ext cx="10972800" cy="3504872"/>
          </a:xfrm>
        </p:spPr>
        <p:txBody>
          <a:bodyPr/>
          <a:lstStyle>
            <a:lvl1pPr>
              <a:defRPr>
                <a:solidFill>
                  <a:srgbClr val="FFFFFF"/>
                </a:solidFill>
                <a:latin typeface="Arial Narrow"/>
                <a:cs typeface="Arial Narrow"/>
              </a:defRPr>
            </a:lvl1pPr>
            <a:lvl2pPr>
              <a:defRPr>
                <a:solidFill>
                  <a:srgbClr val="FFFFFF"/>
                </a:solidFill>
                <a:latin typeface="Arial Narrow"/>
                <a:cs typeface="Arial Narrow"/>
              </a:defRPr>
            </a:lvl2pPr>
            <a:lvl3pPr>
              <a:defRPr>
                <a:solidFill>
                  <a:srgbClr val="FFFFFF"/>
                </a:solidFill>
                <a:latin typeface="Arial Narrow"/>
                <a:cs typeface="Arial Narrow"/>
              </a:defRPr>
            </a:lvl3pPr>
            <a:lvl4pPr>
              <a:defRPr>
                <a:solidFill>
                  <a:srgbClr val="FFFFFF"/>
                </a:solidFill>
                <a:latin typeface="Arial Narrow"/>
                <a:cs typeface="Arial Narrow"/>
              </a:defRPr>
            </a:lvl4pPr>
            <a:lvl5pPr>
              <a:defRPr>
                <a:solidFill>
                  <a:srgbClr val="FFFFFF"/>
                </a:solidFill>
                <a:latin typeface="Arial Narrow"/>
                <a:cs typeface="Arial Narro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5781968"/>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C5695F-A40C-4253-848C-DEA98E955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8A7F66-E57E-4676-966F-57021C7DEC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CBC3DA6-84D9-46E4-B1C1-3CA0C28DB0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FBCED9-6C42-47E5-8DD2-BBC9ED1C3DCA}"/>
              </a:ext>
            </a:extLst>
          </p:cNvPr>
          <p:cNvSpPr>
            <a:spLocks noGrp="1"/>
          </p:cNvSpPr>
          <p:nvPr>
            <p:ph type="dt" sz="half" idx="10"/>
          </p:nvPr>
        </p:nvSpPr>
        <p:spPr/>
        <p:txBody>
          <a:bodyPr/>
          <a:lstStyle/>
          <a:p>
            <a:fld id="{615FFDBB-8D7F-4912-BD75-BF1D411058FC}" type="datetimeFigureOut">
              <a:rPr lang="en-US" smtClean="0"/>
              <a:t>11/3/20</a:t>
            </a:fld>
            <a:endParaRPr lang="en-US"/>
          </a:p>
        </p:txBody>
      </p:sp>
      <p:sp>
        <p:nvSpPr>
          <p:cNvPr id="6" name="Footer Placeholder 5">
            <a:extLst>
              <a:ext uri="{FF2B5EF4-FFF2-40B4-BE49-F238E27FC236}">
                <a16:creationId xmlns:a16="http://schemas.microsoft.com/office/drawing/2014/main" xmlns="" id="{45CF80E8-3435-442D-8712-5D03A02A85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32C924-E4B5-4B39-B468-D84AD871AA18}"/>
              </a:ext>
            </a:extLst>
          </p:cNvPr>
          <p:cNvSpPr>
            <a:spLocks noGrp="1"/>
          </p:cNvSpPr>
          <p:nvPr>
            <p:ph type="sldNum" sz="quarter" idx="12"/>
          </p:nvPr>
        </p:nvSpPr>
        <p:spPr/>
        <p:txBody>
          <a:bodyPr/>
          <a:lstStyle/>
          <a:p>
            <a:fld id="{56D169B5-157A-4B04-8509-1AE1D3E98CAE}" type="slidenum">
              <a:rPr lang="en-US" smtClean="0"/>
              <a:t>‹#›</a:t>
            </a:fld>
            <a:endParaRPr lang="en-US"/>
          </a:p>
        </p:txBody>
      </p:sp>
    </p:spTree>
    <p:extLst>
      <p:ext uri="{BB962C8B-B14F-4D97-AF65-F5344CB8AC3E}">
        <p14:creationId xmlns:p14="http://schemas.microsoft.com/office/powerpoint/2010/main" val="2618055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A1F66A-DD7A-49CA-819E-1CD5F493C3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51F1B35-AC75-44F7-A30C-FFB46070ED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622AB39-6DB5-48DA-ACD7-10A5BDCFCD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81701F8-0376-4108-BB2C-F99510804C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F0EB11E-5DF3-45EE-8EC0-201FCE8B7C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E536FFE-82CD-44E5-9D33-4F057636699E}"/>
              </a:ext>
            </a:extLst>
          </p:cNvPr>
          <p:cNvSpPr>
            <a:spLocks noGrp="1"/>
          </p:cNvSpPr>
          <p:nvPr>
            <p:ph type="dt" sz="half" idx="10"/>
          </p:nvPr>
        </p:nvSpPr>
        <p:spPr/>
        <p:txBody>
          <a:bodyPr/>
          <a:lstStyle/>
          <a:p>
            <a:fld id="{615FFDBB-8D7F-4912-BD75-BF1D411058FC}" type="datetimeFigureOut">
              <a:rPr lang="en-US" smtClean="0"/>
              <a:t>11/3/20</a:t>
            </a:fld>
            <a:endParaRPr lang="en-US"/>
          </a:p>
        </p:txBody>
      </p:sp>
      <p:sp>
        <p:nvSpPr>
          <p:cNvPr id="8" name="Footer Placeholder 7">
            <a:extLst>
              <a:ext uri="{FF2B5EF4-FFF2-40B4-BE49-F238E27FC236}">
                <a16:creationId xmlns:a16="http://schemas.microsoft.com/office/drawing/2014/main" xmlns="" id="{CEF18B02-B437-4EF7-8C36-D5816096A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733CDAF-19AC-4A1A-8782-8A66A1F8722E}"/>
              </a:ext>
            </a:extLst>
          </p:cNvPr>
          <p:cNvSpPr>
            <a:spLocks noGrp="1"/>
          </p:cNvSpPr>
          <p:nvPr>
            <p:ph type="sldNum" sz="quarter" idx="12"/>
          </p:nvPr>
        </p:nvSpPr>
        <p:spPr/>
        <p:txBody>
          <a:bodyPr/>
          <a:lstStyle/>
          <a:p>
            <a:fld id="{56D169B5-157A-4B04-8509-1AE1D3E98CAE}" type="slidenum">
              <a:rPr lang="en-US" smtClean="0"/>
              <a:t>‹#›</a:t>
            </a:fld>
            <a:endParaRPr lang="en-US"/>
          </a:p>
        </p:txBody>
      </p:sp>
    </p:spTree>
    <p:extLst>
      <p:ext uri="{BB962C8B-B14F-4D97-AF65-F5344CB8AC3E}">
        <p14:creationId xmlns:p14="http://schemas.microsoft.com/office/powerpoint/2010/main" val="1671069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2C159C-0B23-4B6C-9CFE-D1B4B0AA5A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90C38DA-3E29-4F30-B32C-3FF88F01CA76}"/>
              </a:ext>
            </a:extLst>
          </p:cNvPr>
          <p:cNvSpPr>
            <a:spLocks noGrp="1"/>
          </p:cNvSpPr>
          <p:nvPr>
            <p:ph type="dt" sz="half" idx="10"/>
          </p:nvPr>
        </p:nvSpPr>
        <p:spPr/>
        <p:txBody>
          <a:bodyPr/>
          <a:lstStyle/>
          <a:p>
            <a:fld id="{615FFDBB-8D7F-4912-BD75-BF1D411058FC}" type="datetimeFigureOut">
              <a:rPr lang="en-US" smtClean="0"/>
              <a:t>11/3/20</a:t>
            </a:fld>
            <a:endParaRPr lang="en-US"/>
          </a:p>
        </p:txBody>
      </p:sp>
      <p:sp>
        <p:nvSpPr>
          <p:cNvPr id="4" name="Footer Placeholder 3">
            <a:extLst>
              <a:ext uri="{FF2B5EF4-FFF2-40B4-BE49-F238E27FC236}">
                <a16:creationId xmlns:a16="http://schemas.microsoft.com/office/drawing/2014/main" xmlns="" id="{FA40693A-9C60-4AAA-B5E4-0CCC32D36D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B6C383B-C2AE-4E07-98E5-79616688B899}"/>
              </a:ext>
            </a:extLst>
          </p:cNvPr>
          <p:cNvSpPr>
            <a:spLocks noGrp="1"/>
          </p:cNvSpPr>
          <p:nvPr>
            <p:ph type="sldNum" sz="quarter" idx="12"/>
          </p:nvPr>
        </p:nvSpPr>
        <p:spPr/>
        <p:txBody>
          <a:bodyPr/>
          <a:lstStyle/>
          <a:p>
            <a:fld id="{56D169B5-157A-4B04-8509-1AE1D3E98CAE}" type="slidenum">
              <a:rPr lang="en-US" smtClean="0"/>
              <a:t>‹#›</a:t>
            </a:fld>
            <a:endParaRPr lang="en-US"/>
          </a:p>
        </p:txBody>
      </p:sp>
    </p:spTree>
    <p:extLst>
      <p:ext uri="{BB962C8B-B14F-4D97-AF65-F5344CB8AC3E}">
        <p14:creationId xmlns:p14="http://schemas.microsoft.com/office/powerpoint/2010/main" val="733623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2F8BEC1-76BB-4DE9-BEBB-2272D4E2249B}"/>
              </a:ext>
            </a:extLst>
          </p:cNvPr>
          <p:cNvSpPr>
            <a:spLocks noGrp="1"/>
          </p:cNvSpPr>
          <p:nvPr>
            <p:ph type="dt" sz="half" idx="10"/>
          </p:nvPr>
        </p:nvSpPr>
        <p:spPr/>
        <p:txBody>
          <a:bodyPr/>
          <a:lstStyle/>
          <a:p>
            <a:fld id="{615FFDBB-8D7F-4912-BD75-BF1D411058FC}" type="datetimeFigureOut">
              <a:rPr lang="en-US" smtClean="0"/>
              <a:t>11/3/20</a:t>
            </a:fld>
            <a:endParaRPr lang="en-US"/>
          </a:p>
        </p:txBody>
      </p:sp>
      <p:sp>
        <p:nvSpPr>
          <p:cNvPr id="3" name="Footer Placeholder 2">
            <a:extLst>
              <a:ext uri="{FF2B5EF4-FFF2-40B4-BE49-F238E27FC236}">
                <a16:creationId xmlns:a16="http://schemas.microsoft.com/office/drawing/2014/main" xmlns="" id="{8BF9F800-6B47-4D62-BEBF-35D8592B71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3322B72-59A1-420B-9ED2-FBEAF3AD7EA7}"/>
              </a:ext>
            </a:extLst>
          </p:cNvPr>
          <p:cNvSpPr>
            <a:spLocks noGrp="1"/>
          </p:cNvSpPr>
          <p:nvPr>
            <p:ph type="sldNum" sz="quarter" idx="12"/>
          </p:nvPr>
        </p:nvSpPr>
        <p:spPr/>
        <p:txBody>
          <a:bodyPr/>
          <a:lstStyle/>
          <a:p>
            <a:fld id="{56D169B5-157A-4B04-8509-1AE1D3E98CAE}" type="slidenum">
              <a:rPr lang="en-US" smtClean="0"/>
              <a:t>‹#›</a:t>
            </a:fld>
            <a:endParaRPr lang="en-US"/>
          </a:p>
        </p:txBody>
      </p:sp>
    </p:spTree>
    <p:extLst>
      <p:ext uri="{BB962C8B-B14F-4D97-AF65-F5344CB8AC3E}">
        <p14:creationId xmlns:p14="http://schemas.microsoft.com/office/powerpoint/2010/main" val="2788646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726A3-74A4-4872-9543-48C5AF2A52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04298B5-293E-41BF-A7A6-6EB22E8710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9AF72B3-27C4-4B38-B599-B9B6B75450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04AF28E-7CCB-4965-B01A-781D08E123D2}"/>
              </a:ext>
            </a:extLst>
          </p:cNvPr>
          <p:cNvSpPr>
            <a:spLocks noGrp="1"/>
          </p:cNvSpPr>
          <p:nvPr>
            <p:ph type="dt" sz="half" idx="10"/>
          </p:nvPr>
        </p:nvSpPr>
        <p:spPr/>
        <p:txBody>
          <a:bodyPr/>
          <a:lstStyle/>
          <a:p>
            <a:fld id="{615FFDBB-8D7F-4912-BD75-BF1D411058FC}" type="datetimeFigureOut">
              <a:rPr lang="en-US" smtClean="0"/>
              <a:t>11/3/20</a:t>
            </a:fld>
            <a:endParaRPr lang="en-US"/>
          </a:p>
        </p:txBody>
      </p:sp>
      <p:sp>
        <p:nvSpPr>
          <p:cNvPr id="6" name="Footer Placeholder 5">
            <a:extLst>
              <a:ext uri="{FF2B5EF4-FFF2-40B4-BE49-F238E27FC236}">
                <a16:creationId xmlns:a16="http://schemas.microsoft.com/office/drawing/2014/main" xmlns="" id="{1C9B784E-2813-42E5-BE2B-C67ABB4EA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22ABEF-EE5D-48F5-889D-90D301741EB9}"/>
              </a:ext>
            </a:extLst>
          </p:cNvPr>
          <p:cNvSpPr>
            <a:spLocks noGrp="1"/>
          </p:cNvSpPr>
          <p:nvPr>
            <p:ph type="sldNum" sz="quarter" idx="12"/>
          </p:nvPr>
        </p:nvSpPr>
        <p:spPr/>
        <p:txBody>
          <a:bodyPr/>
          <a:lstStyle/>
          <a:p>
            <a:fld id="{56D169B5-157A-4B04-8509-1AE1D3E98CAE}" type="slidenum">
              <a:rPr lang="en-US" smtClean="0"/>
              <a:t>‹#›</a:t>
            </a:fld>
            <a:endParaRPr lang="en-US"/>
          </a:p>
        </p:txBody>
      </p:sp>
    </p:spTree>
    <p:extLst>
      <p:ext uri="{BB962C8B-B14F-4D97-AF65-F5344CB8AC3E}">
        <p14:creationId xmlns:p14="http://schemas.microsoft.com/office/powerpoint/2010/main" val="870356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F1CD51-782C-4C2A-8CD0-C4F45A92A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5BE3E87-E54F-43FF-9BDD-DF3091CF24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EC6D743-3F90-44B1-B977-1ADAA9F5B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C6938B8-DA0D-4465-846E-039988879680}"/>
              </a:ext>
            </a:extLst>
          </p:cNvPr>
          <p:cNvSpPr>
            <a:spLocks noGrp="1"/>
          </p:cNvSpPr>
          <p:nvPr>
            <p:ph type="dt" sz="half" idx="10"/>
          </p:nvPr>
        </p:nvSpPr>
        <p:spPr/>
        <p:txBody>
          <a:bodyPr/>
          <a:lstStyle/>
          <a:p>
            <a:fld id="{615FFDBB-8D7F-4912-BD75-BF1D411058FC}" type="datetimeFigureOut">
              <a:rPr lang="en-US" smtClean="0"/>
              <a:t>11/3/20</a:t>
            </a:fld>
            <a:endParaRPr lang="en-US"/>
          </a:p>
        </p:txBody>
      </p:sp>
      <p:sp>
        <p:nvSpPr>
          <p:cNvPr id="6" name="Footer Placeholder 5">
            <a:extLst>
              <a:ext uri="{FF2B5EF4-FFF2-40B4-BE49-F238E27FC236}">
                <a16:creationId xmlns:a16="http://schemas.microsoft.com/office/drawing/2014/main" xmlns="" id="{4A818B78-B5BC-43AE-93CE-A84E94CE7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3D9B0EE-8343-457F-BC43-C9B370D161BA}"/>
              </a:ext>
            </a:extLst>
          </p:cNvPr>
          <p:cNvSpPr>
            <a:spLocks noGrp="1"/>
          </p:cNvSpPr>
          <p:nvPr>
            <p:ph type="sldNum" sz="quarter" idx="12"/>
          </p:nvPr>
        </p:nvSpPr>
        <p:spPr/>
        <p:txBody>
          <a:bodyPr/>
          <a:lstStyle/>
          <a:p>
            <a:fld id="{56D169B5-157A-4B04-8509-1AE1D3E98CAE}" type="slidenum">
              <a:rPr lang="en-US" smtClean="0"/>
              <a:t>‹#›</a:t>
            </a:fld>
            <a:endParaRPr lang="en-US"/>
          </a:p>
        </p:txBody>
      </p:sp>
    </p:spTree>
    <p:extLst>
      <p:ext uri="{BB962C8B-B14F-4D97-AF65-F5344CB8AC3E}">
        <p14:creationId xmlns:p14="http://schemas.microsoft.com/office/powerpoint/2010/main" val="10550225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slideLayout" Target="../slideLayouts/slideLayout31.xml"/><Relationship Id="rId21" Type="http://schemas.openxmlformats.org/officeDocument/2006/relationships/slideLayout" Target="../slideLayouts/slideLayout32.xml"/><Relationship Id="rId22" Type="http://schemas.openxmlformats.org/officeDocument/2006/relationships/slideLayout" Target="../slideLayouts/slideLayout33.xml"/><Relationship Id="rId23" Type="http://schemas.openxmlformats.org/officeDocument/2006/relationships/theme" Target="../theme/theme2.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slideLayout" Target="../slideLayouts/slideLayout29.xml"/><Relationship Id="rId19" Type="http://schemas.openxmlformats.org/officeDocument/2006/relationships/slideLayout" Target="../slideLayouts/slideLayout30.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54C0829-9BD4-4474-80EE-65B278138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046551E-F384-41E7-A0CE-A019AF74F7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FBCBCF-D76E-48D3-924D-C5AB369F04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FFDBB-8D7F-4912-BD75-BF1D411058FC}" type="datetimeFigureOut">
              <a:rPr lang="en-US" smtClean="0"/>
              <a:t>11/3/20</a:t>
            </a:fld>
            <a:endParaRPr lang="en-US"/>
          </a:p>
        </p:txBody>
      </p:sp>
      <p:sp>
        <p:nvSpPr>
          <p:cNvPr id="5" name="Footer Placeholder 4">
            <a:extLst>
              <a:ext uri="{FF2B5EF4-FFF2-40B4-BE49-F238E27FC236}">
                <a16:creationId xmlns:a16="http://schemas.microsoft.com/office/drawing/2014/main" xmlns="" id="{A033E8D6-1898-4988-A9FC-7D35AF4828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F052FA4-D2A6-414F-BF7F-9CFE066B6B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D169B5-157A-4B04-8509-1AE1D3E98CAE}" type="slidenum">
              <a:rPr lang="en-US" smtClean="0"/>
              <a:t>‹#›</a:t>
            </a:fld>
            <a:endParaRPr lang="en-US"/>
          </a:p>
        </p:txBody>
      </p:sp>
    </p:spTree>
    <p:extLst>
      <p:ext uri="{BB962C8B-B14F-4D97-AF65-F5344CB8AC3E}">
        <p14:creationId xmlns:p14="http://schemas.microsoft.com/office/powerpoint/2010/main" val="2219342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ea typeface="+mn-ea"/>
                <a:cs typeface="Arial"/>
              </a:defRPr>
            </a:lvl1pPr>
          </a:lstStyle>
          <a:p>
            <a:pPr>
              <a:defRPr/>
            </a:pPr>
            <a:fld id="{6EF58831-0F90-184B-92C1-3BF607AEF232}" type="datetime1">
              <a:rPr lang="en-US"/>
              <a:pPr>
                <a:defRPr/>
              </a:pPr>
              <a:t>11/3/20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ea typeface="+mn-ea"/>
                <a:cs typeface="Aria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a:ea typeface="+mn-ea"/>
                <a:cs typeface="Arial"/>
              </a:defRPr>
            </a:lvl1pPr>
          </a:lstStyle>
          <a:p>
            <a:pPr>
              <a:defRPr/>
            </a:pPr>
            <a:fld id="{1D6E7E9E-D581-4743-8A8D-AC87D147B7DB}" type="slidenum">
              <a:rPr lang="en-US"/>
              <a:pPr>
                <a:defRPr/>
              </a:pPr>
              <a:t>‹#›</a:t>
            </a:fld>
            <a:endParaRPr lang="en-US" dirty="0"/>
          </a:p>
        </p:txBody>
      </p:sp>
    </p:spTree>
    <p:extLst>
      <p:ext uri="{BB962C8B-B14F-4D97-AF65-F5344CB8AC3E}">
        <p14:creationId xmlns:p14="http://schemas.microsoft.com/office/powerpoint/2010/main" val="3159192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xmlns:p14="http://schemas.microsoft.com/office/powerpoint/2010/main"/>
  <p:hf sldNum="0" hdr="0" ftr="0" dt="0"/>
  <p:txStyles>
    <p:titleStyle>
      <a:lvl1pPr algn="l" defTabSz="457200" rtl="0" eaLnBrk="0" fontAlgn="base" hangingPunct="0">
        <a:spcBef>
          <a:spcPct val="0"/>
        </a:spcBef>
        <a:spcAft>
          <a:spcPct val="0"/>
        </a:spcAft>
        <a:defRPr sz="3600" b="1" kern="1200" spc="100">
          <a:solidFill>
            <a:srgbClr val="4C4C4C"/>
          </a:solidFill>
          <a:latin typeface="Arial"/>
          <a:ea typeface="ＭＳ Ｐゴシック" charset="0"/>
          <a:cs typeface="Arial"/>
        </a:defRPr>
      </a:lvl1pPr>
      <a:lvl2pPr algn="l" defTabSz="457200" rtl="0" eaLnBrk="0" fontAlgn="base" hangingPunct="0">
        <a:spcBef>
          <a:spcPct val="0"/>
        </a:spcBef>
        <a:spcAft>
          <a:spcPct val="0"/>
        </a:spcAft>
        <a:defRPr sz="3600" b="1">
          <a:solidFill>
            <a:srgbClr val="4C4C4C"/>
          </a:solidFill>
          <a:latin typeface="Arial" charset="0"/>
          <a:ea typeface="ＭＳ Ｐゴシック" charset="0"/>
        </a:defRPr>
      </a:lvl2pPr>
      <a:lvl3pPr algn="l" defTabSz="457200" rtl="0" eaLnBrk="0" fontAlgn="base" hangingPunct="0">
        <a:spcBef>
          <a:spcPct val="0"/>
        </a:spcBef>
        <a:spcAft>
          <a:spcPct val="0"/>
        </a:spcAft>
        <a:defRPr sz="3600" b="1">
          <a:solidFill>
            <a:srgbClr val="4C4C4C"/>
          </a:solidFill>
          <a:latin typeface="Arial" charset="0"/>
          <a:ea typeface="ＭＳ Ｐゴシック" charset="0"/>
        </a:defRPr>
      </a:lvl3pPr>
      <a:lvl4pPr algn="l" defTabSz="457200" rtl="0" eaLnBrk="0" fontAlgn="base" hangingPunct="0">
        <a:spcBef>
          <a:spcPct val="0"/>
        </a:spcBef>
        <a:spcAft>
          <a:spcPct val="0"/>
        </a:spcAft>
        <a:defRPr sz="3600" b="1">
          <a:solidFill>
            <a:srgbClr val="4C4C4C"/>
          </a:solidFill>
          <a:latin typeface="Arial" charset="0"/>
          <a:ea typeface="ＭＳ Ｐゴシック" charset="0"/>
        </a:defRPr>
      </a:lvl4pPr>
      <a:lvl5pPr algn="l" defTabSz="457200" rtl="0" eaLnBrk="0" fontAlgn="base" hangingPunct="0">
        <a:spcBef>
          <a:spcPct val="0"/>
        </a:spcBef>
        <a:spcAft>
          <a:spcPct val="0"/>
        </a:spcAft>
        <a:defRPr sz="3600" b="1">
          <a:solidFill>
            <a:srgbClr val="4C4C4C"/>
          </a:solidFill>
          <a:latin typeface="Arial" charset="0"/>
          <a:ea typeface="ＭＳ Ｐゴシック" charset="0"/>
        </a:defRPr>
      </a:lvl5pPr>
      <a:lvl6pPr marL="457200" algn="l" defTabSz="457200" rtl="0" eaLnBrk="1" fontAlgn="base" hangingPunct="1">
        <a:spcBef>
          <a:spcPct val="0"/>
        </a:spcBef>
        <a:spcAft>
          <a:spcPct val="0"/>
        </a:spcAft>
        <a:defRPr sz="3600" b="1">
          <a:solidFill>
            <a:srgbClr val="4C4C4C"/>
          </a:solidFill>
          <a:latin typeface="Arial Narrow" charset="0"/>
          <a:ea typeface="ＭＳ Ｐゴシック" charset="0"/>
        </a:defRPr>
      </a:lvl6pPr>
      <a:lvl7pPr marL="914400" algn="l" defTabSz="457200" rtl="0" eaLnBrk="1" fontAlgn="base" hangingPunct="1">
        <a:spcBef>
          <a:spcPct val="0"/>
        </a:spcBef>
        <a:spcAft>
          <a:spcPct val="0"/>
        </a:spcAft>
        <a:defRPr sz="3600" b="1">
          <a:solidFill>
            <a:srgbClr val="4C4C4C"/>
          </a:solidFill>
          <a:latin typeface="Arial Narrow" charset="0"/>
          <a:ea typeface="ＭＳ Ｐゴシック" charset="0"/>
        </a:defRPr>
      </a:lvl7pPr>
      <a:lvl8pPr marL="1371600" algn="l" defTabSz="457200" rtl="0" eaLnBrk="1" fontAlgn="base" hangingPunct="1">
        <a:spcBef>
          <a:spcPct val="0"/>
        </a:spcBef>
        <a:spcAft>
          <a:spcPct val="0"/>
        </a:spcAft>
        <a:defRPr sz="3600" b="1">
          <a:solidFill>
            <a:srgbClr val="4C4C4C"/>
          </a:solidFill>
          <a:latin typeface="Arial Narrow" charset="0"/>
          <a:ea typeface="ＭＳ Ｐゴシック" charset="0"/>
        </a:defRPr>
      </a:lvl8pPr>
      <a:lvl9pPr marL="1828800" algn="l" defTabSz="457200" rtl="0" eaLnBrk="1" fontAlgn="base" hangingPunct="1">
        <a:spcBef>
          <a:spcPct val="0"/>
        </a:spcBef>
        <a:spcAft>
          <a:spcPct val="0"/>
        </a:spcAft>
        <a:defRPr sz="3600" b="1">
          <a:solidFill>
            <a:srgbClr val="4C4C4C"/>
          </a:solidFill>
          <a:latin typeface="Arial Narrow"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defRPr sz="3200" kern="1200">
          <a:solidFill>
            <a:srgbClr val="4C4C4C"/>
          </a:solidFill>
          <a:latin typeface="Arial"/>
          <a:ea typeface="ＭＳ Ｐゴシック" charset="0"/>
          <a:cs typeface="Arial"/>
        </a:defRPr>
      </a:lvl1pPr>
      <a:lvl2pPr marL="742950" indent="-285750" algn="l" defTabSz="457200" rtl="0" eaLnBrk="0" fontAlgn="base" hangingPunct="0">
        <a:spcBef>
          <a:spcPct val="20000"/>
        </a:spcBef>
        <a:spcAft>
          <a:spcPct val="0"/>
        </a:spcAft>
        <a:buClr>
          <a:srgbClr val="FFCC00"/>
        </a:buClr>
        <a:buFont typeface="Lucida Grande" charset="0"/>
        <a:buChar char="»"/>
        <a:defRPr sz="2800" kern="1200">
          <a:solidFill>
            <a:srgbClr val="4C4C4C"/>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rgbClr val="4C4C4C"/>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rgbClr val="4C4C4C"/>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rgbClr val="4C4C4C"/>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microsoft.com/office/2007/relationships/hdphoto" Target="../media/hdphoto1.wdp"/><Relationship Id="rId8"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emf"/></Relationships>
</file>

<file path=ppt/slides/_rels/slide32.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6"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ng"/><Relationship Id="rId3" Type="http://schemas.openxmlformats.org/officeDocument/2006/relationships/image" Target="../media/image57.emf"/></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emf"/><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3" Type="http://schemas.openxmlformats.org/officeDocument/2006/relationships/hyperlink" Target="http://www.usadellab.org/cms/?page=trimmomatic" TargetMode="External"/><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emf"/><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5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E9A608FC-A582-43B3-816A-062D9B21556B}"/>
              </a:ext>
            </a:extLst>
          </p:cNvPr>
          <p:cNvGrpSpPr/>
          <p:nvPr/>
        </p:nvGrpSpPr>
        <p:grpSpPr>
          <a:xfrm>
            <a:off x="2793470" y="6041083"/>
            <a:ext cx="3161291" cy="783667"/>
            <a:chOff x="2493785" y="6001090"/>
            <a:chExt cx="3161291" cy="783667"/>
          </a:xfrm>
        </p:grpSpPr>
        <p:pic>
          <p:nvPicPr>
            <p:cNvPr id="3074" name="Picture 2" descr="University of Puerto Rico, Río Piedras Campus - Wikipedia">
              <a:extLst>
                <a:ext uri="{FF2B5EF4-FFF2-40B4-BE49-F238E27FC236}">
                  <a16:creationId xmlns="" xmlns:a16="http://schemas.microsoft.com/office/drawing/2014/main" id="{D1866131-F1CC-4F04-99FB-1C5797C18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785" y="6001090"/>
              <a:ext cx="688242" cy="691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5EAB496E-4279-4F69-BBCC-75FEEEBED7D8}"/>
                </a:ext>
              </a:extLst>
            </p:cNvPr>
            <p:cNvSpPr txBox="1"/>
            <p:nvPr/>
          </p:nvSpPr>
          <p:spPr>
            <a:xfrm>
              <a:off x="3182027" y="6092260"/>
              <a:ext cx="2473049" cy="692497"/>
            </a:xfrm>
            <a:prstGeom prst="rect">
              <a:avLst/>
            </a:prstGeom>
            <a:noFill/>
          </p:spPr>
          <p:txBody>
            <a:bodyPr wrap="square">
              <a:spAutoFit/>
            </a:bodyPr>
            <a:lstStyle/>
            <a:p>
              <a:r>
                <a:rPr lang="en-US" sz="1300" b="1" dirty="0">
                  <a:solidFill>
                    <a:schemeClr val="bg2">
                      <a:lumMod val="25000"/>
                    </a:schemeClr>
                  </a:solidFill>
                </a:rPr>
                <a:t>UPR - Department of Biology</a:t>
              </a:r>
            </a:p>
            <a:p>
              <a:r>
                <a:rPr lang="en-US" sz="1300" b="1" dirty="0">
                  <a:solidFill>
                    <a:schemeClr val="bg2">
                      <a:lumMod val="25000"/>
                    </a:schemeClr>
                  </a:solidFill>
                </a:rPr>
                <a:t>College of Natural Resource</a:t>
              </a:r>
            </a:p>
            <a:p>
              <a:r>
                <a:rPr lang="en-US" sz="1300" b="1" dirty="0">
                  <a:solidFill>
                    <a:schemeClr val="bg2">
                      <a:lumMod val="25000"/>
                    </a:schemeClr>
                  </a:solidFill>
                </a:rPr>
                <a:t>Río Piedras Campus</a:t>
              </a:r>
            </a:p>
          </p:txBody>
        </p:sp>
      </p:grpSp>
      <p:sp>
        <p:nvSpPr>
          <p:cNvPr id="6" name="TextBox 5"/>
          <p:cNvSpPr txBox="1"/>
          <p:nvPr/>
        </p:nvSpPr>
        <p:spPr>
          <a:xfrm>
            <a:off x="1384448" y="716805"/>
            <a:ext cx="9264075" cy="5262979"/>
          </a:xfrm>
          <a:prstGeom prst="rect">
            <a:avLst/>
          </a:prstGeom>
          <a:noFill/>
        </p:spPr>
        <p:txBody>
          <a:bodyPr wrap="none" rtlCol="0">
            <a:spAutoFit/>
          </a:bodyPr>
          <a:lstStyle/>
          <a:p>
            <a:pPr algn="ctr"/>
            <a:r>
              <a:rPr lang="en-US" sz="3600" b="1" dirty="0" err="1">
                <a:solidFill>
                  <a:srgbClr val="0000FF"/>
                </a:solidFill>
                <a:latin typeface="Times New Roman" panose="02020603050405020304" pitchFamily="18" charset="0"/>
                <a:cs typeface="Times New Roman" panose="02020603050405020304" pitchFamily="18" charset="0"/>
              </a:rPr>
              <a:t>RNASeq</a:t>
            </a:r>
            <a:r>
              <a:rPr lang="en-US" sz="3600" b="1" dirty="0">
                <a:solidFill>
                  <a:srgbClr val="0000FF"/>
                </a:solidFill>
                <a:latin typeface="Times New Roman" panose="02020603050405020304" pitchFamily="18" charset="0"/>
                <a:cs typeface="Times New Roman" panose="02020603050405020304" pitchFamily="18" charset="0"/>
              </a:rPr>
              <a:t> Analysis Workshop</a:t>
            </a:r>
          </a:p>
          <a:p>
            <a:pPr algn="ct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Nov</a:t>
            </a:r>
            <a:r>
              <a:rPr lang="en-US" sz="2000" b="1" dirty="0">
                <a:latin typeface="Times New Roman" panose="02020603050405020304" pitchFamily="18" charset="0"/>
                <a:cs typeface="Times New Roman" panose="02020603050405020304" pitchFamily="18" charset="0"/>
              </a:rPr>
              <a:t>. 5-7, 2020        </a:t>
            </a:r>
            <a:r>
              <a:rPr lang="en-US" sz="2000" b="1" dirty="0" smtClean="0">
                <a:latin typeface="Times New Roman" panose="02020603050405020304" pitchFamily="18" charset="0"/>
                <a:cs typeface="Times New Roman" panose="02020603050405020304" pitchFamily="18" charset="0"/>
              </a:rPr>
              <a:t>           Florida </a:t>
            </a:r>
            <a:r>
              <a:rPr lang="en-US" sz="2000" b="1" dirty="0">
                <a:latin typeface="Times New Roman" panose="02020603050405020304" pitchFamily="18" charset="0"/>
                <a:cs typeface="Times New Roman" panose="02020603050405020304" pitchFamily="18" charset="0"/>
              </a:rPr>
              <a:t>International University</a:t>
            </a:r>
          </a:p>
          <a:p>
            <a:r>
              <a:rPr lang="en-US" sz="2000" b="1" dirty="0">
                <a:latin typeface="Times New Roman" panose="02020603050405020304" pitchFamily="18" charset="0"/>
                <a:cs typeface="Times New Roman" panose="02020603050405020304" pitchFamily="18" charset="0"/>
              </a:rPr>
              <a:t>Nov. 12-14, 2020 	University of Puerto Rico</a:t>
            </a:r>
          </a:p>
          <a:p>
            <a:r>
              <a:rPr lang="en-US" sz="2000" b="1" dirty="0">
                <a:latin typeface="Times New Roman" panose="02020603050405020304" pitchFamily="18" charset="0"/>
                <a:cs typeface="Times New Roman" panose="02020603050405020304" pitchFamily="18" charset="0"/>
              </a:rPr>
              <a:t>Nov. 19-21, 2020 	University of Puerto Rico</a:t>
            </a:r>
          </a:p>
          <a:p>
            <a:pPr algn="ctr"/>
            <a:endParaRPr lang="en-US" sz="2800" dirty="0">
              <a:latin typeface="Times New Roman" panose="02020603050405020304" pitchFamily="18" charset="0"/>
              <a:cs typeface="Times New Roman" panose="02020603050405020304" pitchFamily="18" charset="0"/>
            </a:endParaRPr>
          </a:p>
          <a:p>
            <a:pPr algn="ctr"/>
            <a:r>
              <a:rPr lang="en-US" sz="2800" b="1" dirty="0">
                <a:solidFill>
                  <a:srgbClr val="0000FF"/>
                </a:solidFill>
                <a:latin typeface="Times New Roman" panose="02020603050405020304" pitchFamily="18" charset="0"/>
                <a:cs typeface="Times New Roman" panose="02020603050405020304" pitchFamily="18" charset="0"/>
              </a:rPr>
              <a:t>Instructor</a:t>
            </a:r>
          </a:p>
          <a:p>
            <a:pPr algn="ctr"/>
            <a:r>
              <a:rPr lang="en-US" sz="2800" dirty="0">
                <a:latin typeface="Times New Roman" panose="02020603050405020304" pitchFamily="18" charset="0"/>
                <a:cs typeface="Times New Roman" panose="02020603050405020304" pitchFamily="18" charset="0"/>
              </a:rPr>
              <a:t>Ravi </a:t>
            </a:r>
            <a:r>
              <a:rPr lang="en-US" sz="2800" dirty="0" err="1">
                <a:latin typeface="Times New Roman" panose="02020603050405020304" pitchFamily="18" charset="0"/>
                <a:cs typeface="Times New Roman" panose="02020603050405020304" pitchFamily="18" charset="0"/>
              </a:rPr>
              <a:t>Kiran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Donthu</a:t>
            </a:r>
            <a:r>
              <a:rPr lang="en-US" sz="2800" dirty="0">
                <a:latin typeface="Times New Roman" panose="02020603050405020304" pitchFamily="18" charset="0"/>
                <a:cs typeface="Times New Roman" panose="02020603050405020304" pitchFamily="18" charset="0"/>
              </a:rPr>
              <a:t>, Ph.D.</a:t>
            </a:r>
          </a:p>
          <a:p>
            <a:pPr algn="ctr"/>
            <a:endParaRPr lang="en-US" sz="2800" dirty="0">
              <a:latin typeface="Times New Roman" panose="02020603050405020304" pitchFamily="18" charset="0"/>
              <a:cs typeface="Times New Roman" panose="02020603050405020304" pitchFamily="18" charset="0"/>
            </a:endParaRPr>
          </a:p>
          <a:p>
            <a:pPr algn="ctr"/>
            <a:r>
              <a:rPr lang="en-US" sz="2800" b="1" dirty="0">
                <a:solidFill>
                  <a:srgbClr val="0000FF"/>
                </a:solidFill>
                <a:latin typeface="Times New Roman" panose="02020603050405020304" pitchFamily="18" charset="0"/>
                <a:cs typeface="Times New Roman" panose="02020603050405020304" pitchFamily="18" charset="0"/>
              </a:rPr>
              <a:t>Sponsors</a:t>
            </a:r>
          </a:p>
          <a:p>
            <a:pPr algn="ctr"/>
            <a:r>
              <a:rPr lang="en-US" sz="2000" dirty="0">
                <a:latin typeface="Times New Roman" panose="02020603050405020304" pitchFamily="18" charset="0"/>
                <a:cs typeface="Times New Roman" panose="02020603050405020304" pitchFamily="18" charset="0"/>
              </a:rPr>
              <a:t>Puerto Rico Science, Technology and Research Trust</a:t>
            </a:r>
          </a:p>
          <a:p>
            <a:pPr algn="ctr"/>
            <a:r>
              <a:rPr lang="en-US" sz="2000" dirty="0">
                <a:latin typeface="Times New Roman" panose="02020603050405020304" pitchFamily="18" charset="0"/>
                <a:cs typeface="Times New Roman" panose="02020603050405020304" pitchFamily="18" charset="0"/>
              </a:rPr>
              <a:t>Department of Biology, University of Puerto Rico</a:t>
            </a:r>
          </a:p>
          <a:p>
            <a:pPr algn="ctr"/>
            <a:r>
              <a:rPr lang="en-US" sz="2000" dirty="0">
                <a:latin typeface="Times New Roman" panose="02020603050405020304" pitchFamily="18" charset="0"/>
                <a:cs typeface="Times New Roman" panose="02020603050405020304" pitchFamily="18" charset="0"/>
              </a:rPr>
              <a:t>Institute of Environment, NSF CREST Center for Aquatic Chemistry and Environment</a:t>
            </a:r>
          </a:p>
          <a:p>
            <a:pPr algn="ctr"/>
            <a:r>
              <a:rPr lang="en-US" sz="2000" dirty="0">
                <a:latin typeface="Times New Roman" panose="02020603050405020304" pitchFamily="18" charset="0"/>
                <a:cs typeface="Times New Roman" panose="02020603050405020304" pitchFamily="18" charset="0"/>
              </a:rPr>
              <a:t>National Science Foundation (NSF)</a:t>
            </a:r>
          </a:p>
        </p:txBody>
      </p:sp>
      <p:pic>
        <p:nvPicPr>
          <p:cNvPr id="4098" name="Picture 2" descr="CREST Center for Aquatic Chemistry and Environment | CREST Center for Aquatic  Chemistry and Environment | CREST Center for Aquatic Chemistry and  Environment">
            <a:extLst>
              <a:ext uri="{FF2B5EF4-FFF2-40B4-BE49-F238E27FC236}">
                <a16:creationId xmlns="" xmlns:a16="http://schemas.microsoft.com/office/drawing/2014/main" id="{2CD63978-27E9-4FFA-B6BD-9C38D1B81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761" y="6051890"/>
            <a:ext cx="2566780" cy="7186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ational Science Foundation Encourages Proposals Related to Coronavirus |">
            <a:extLst>
              <a:ext uri="{FF2B5EF4-FFF2-40B4-BE49-F238E27FC236}">
                <a16:creationId xmlns="" xmlns:a16="http://schemas.microsoft.com/office/drawing/2014/main" id="{0822C877-33BD-4F5F-969E-1F763A6D05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278" t="38794" b="38583"/>
          <a:stretch/>
        </p:blipFill>
        <p:spPr bwMode="auto">
          <a:xfrm>
            <a:off x="9714841" y="6157014"/>
            <a:ext cx="2291458" cy="3906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REST Center for Aquatic Chemistry and Environment | CREST Center for Aquatic  Chemistry and Environment | CREST Center for Aquatic Chemistry and  Environment">
            <a:extLst>
              <a:ext uri="{FF2B5EF4-FFF2-40B4-BE49-F238E27FC236}">
                <a16:creationId xmlns="" xmlns:a16="http://schemas.microsoft.com/office/drawing/2014/main" id="{E1E376EA-4104-410A-955C-491A755A8E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49" r="70035" b="-1"/>
          <a:stretch/>
        </p:blipFill>
        <p:spPr bwMode="auto">
          <a:xfrm>
            <a:off x="9009975" y="6000846"/>
            <a:ext cx="769127" cy="7420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 xmlns:a16="http://schemas.microsoft.com/office/drawing/2014/main" id="{BF833F69-3E17-4EA0-BE6A-E35355CD7E4E}"/>
              </a:ext>
            </a:extLst>
          </p:cNvPr>
          <p:cNvGrpSpPr/>
          <p:nvPr/>
        </p:nvGrpSpPr>
        <p:grpSpPr>
          <a:xfrm>
            <a:off x="0" y="6051890"/>
            <a:ext cx="2449349" cy="800212"/>
            <a:chOff x="0" y="6001090"/>
            <a:chExt cx="2449349" cy="800212"/>
          </a:xfrm>
        </p:grpSpPr>
        <p:pic>
          <p:nvPicPr>
            <p:cNvPr id="2050" name="Picture 2" descr="client">
              <a:extLst>
                <a:ext uri="{FF2B5EF4-FFF2-40B4-BE49-F238E27FC236}">
                  <a16:creationId xmlns="" xmlns:a16="http://schemas.microsoft.com/office/drawing/2014/main" id="{81ED2C68-5C1F-46CE-A03F-8C46849488A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11500"/>
                      </a14:imgEffect>
                      <a14:imgEffect>
                        <a14:saturation sat="125000"/>
                      </a14:imgEffect>
                    </a14:imgLayer>
                  </a14:imgProps>
                </a:ext>
                <a:ext uri="{28A0092B-C50C-407E-A947-70E740481C1C}">
                  <a14:useLocalDpi xmlns:a14="http://schemas.microsoft.com/office/drawing/2010/main" val="0"/>
                </a:ext>
              </a:extLst>
            </a:blip>
            <a:srcRect t="27211" r="69463" b="23499"/>
            <a:stretch/>
          </p:blipFill>
          <p:spPr bwMode="auto">
            <a:xfrm>
              <a:off x="0" y="6001090"/>
              <a:ext cx="769127" cy="8002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F2DFD64F-3771-4F7E-8598-59EB0A871127}"/>
                </a:ext>
              </a:extLst>
            </p:cNvPr>
            <p:cNvSpPr txBox="1"/>
            <p:nvPr/>
          </p:nvSpPr>
          <p:spPr>
            <a:xfrm>
              <a:off x="717450" y="6081452"/>
              <a:ext cx="1731899" cy="692497"/>
            </a:xfrm>
            <a:prstGeom prst="rect">
              <a:avLst/>
            </a:prstGeom>
            <a:solidFill>
              <a:schemeClr val="bg1"/>
            </a:solidFill>
          </p:spPr>
          <p:txBody>
            <a:bodyPr wrap="square">
              <a:spAutoFit/>
            </a:bodyPr>
            <a:lstStyle/>
            <a:p>
              <a:r>
                <a:rPr lang="en-US" sz="1300" b="1" dirty="0">
                  <a:solidFill>
                    <a:schemeClr val="bg2">
                      <a:lumMod val="25000"/>
                    </a:schemeClr>
                  </a:solidFill>
                </a:rPr>
                <a:t>Puerto Rico</a:t>
              </a:r>
            </a:p>
            <a:p>
              <a:r>
                <a:rPr lang="en-US" sz="1300" b="1" dirty="0">
                  <a:solidFill>
                    <a:schemeClr val="bg2">
                      <a:lumMod val="25000"/>
                    </a:schemeClr>
                  </a:solidFill>
                </a:rPr>
                <a:t>Science, Technology</a:t>
              </a:r>
            </a:p>
            <a:p>
              <a:r>
                <a:rPr lang="en-US" sz="1300" b="1" dirty="0">
                  <a:solidFill>
                    <a:schemeClr val="bg2">
                      <a:lumMod val="25000"/>
                    </a:schemeClr>
                  </a:solidFill>
                </a:rPr>
                <a:t>&amp; Research Trust</a:t>
              </a:r>
            </a:p>
          </p:txBody>
        </p:sp>
      </p:grpSp>
      <p:pic>
        <p:nvPicPr>
          <p:cNvPr id="10" name="Picture 9">
            <a:extLst>
              <a:ext uri="{FF2B5EF4-FFF2-40B4-BE49-F238E27FC236}">
                <a16:creationId xmlns="" xmlns:a16="http://schemas.microsoft.com/office/drawing/2014/main" id="{37163A9A-8250-4798-B708-B1C9206F66B9}"/>
              </a:ext>
            </a:extLst>
          </p:cNvPr>
          <p:cNvPicPr>
            <a:picLocks noChangeAspect="1"/>
          </p:cNvPicPr>
          <p:nvPr/>
        </p:nvPicPr>
        <p:blipFill>
          <a:blip r:embed="rId8"/>
          <a:stretch>
            <a:fillRect/>
          </a:stretch>
        </p:blipFill>
        <p:spPr>
          <a:xfrm>
            <a:off x="0" y="74407"/>
            <a:ext cx="12192000" cy="393143"/>
          </a:xfrm>
          <a:prstGeom prst="rect">
            <a:avLst/>
          </a:prstGeom>
        </p:spPr>
      </p:pic>
    </p:spTree>
    <p:extLst>
      <p:ext uri="{BB962C8B-B14F-4D97-AF65-F5344CB8AC3E}">
        <p14:creationId xmlns:p14="http://schemas.microsoft.com/office/powerpoint/2010/main" val="2706573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ED7658-B0A4-4D9B-BF85-EBA61A81C761}"/>
              </a:ext>
            </a:extLst>
          </p:cNvPr>
          <p:cNvSpPr>
            <a:spLocks noGrp="1"/>
          </p:cNvSpPr>
          <p:nvPr>
            <p:ph type="title"/>
          </p:nvPr>
        </p:nvSpPr>
        <p:spPr/>
        <p:txBody>
          <a:bodyPr>
            <a:normAutofit/>
          </a:bodyPr>
          <a:lstStyle/>
          <a:p>
            <a:r>
              <a:rPr lang="en-US" sz="3600" b="1" dirty="0" err="1">
                <a:solidFill>
                  <a:srgbClr val="0000FF"/>
                </a:solidFill>
                <a:latin typeface="Times New Roman" panose="02020603050405020304" pitchFamily="18" charset="0"/>
                <a:cs typeface="Times New Roman" panose="02020603050405020304" pitchFamily="18" charset="0"/>
              </a:rPr>
              <a:t>FastQC</a:t>
            </a:r>
            <a:r>
              <a:rPr lang="en-US" sz="3600" b="1" dirty="0">
                <a:solidFill>
                  <a:srgbClr val="0000FF"/>
                </a:solidFill>
                <a:latin typeface="Times New Roman" panose="02020603050405020304" pitchFamily="18" charset="0"/>
                <a:cs typeface="Times New Roman" panose="02020603050405020304" pitchFamily="18" charset="0"/>
              </a:rPr>
              <a:t> script</a:t>
            </a:r>
          </a:p>
        </p:txBody>
      </p:sp>
      <p:sp>
        <p:nvSpPr>
          <p:cNvPr id="3" name="Content Placeholder 2">
            <a:extLst>
              <a:ext uri="{FF2B5EF4-FFF2-40B4-BE49-F238E27FC236}">
                <a16:creationId xmlns:a16="http://schemas.microsoft.com/office/drawing/2014/main" xmlns="" id="{9CB50474-41B6-4FD3-BDB6-9C8AA43563EC}"/>
              </a:ext>
            </a:extLst>
          </p:cNvPr>
          <p:cNvSpPr>
            <a:spLocks noGrp="1"/>
          </p:cNvSpPr>
          <p:nvPr>
            <p:ph idx="1"/>
          </p:nvPr>
        </p:nvSpPr>
        <p:spPr>
          <a:xfrm>
            <a:off x="1546303" y="1538712"/>
            <a:ext cx="9300116" cy="2634863"/>
          </a:xfrm>
        </p:spPr>
        <p:txBody>
          <a:bodyPr>
            <a:normAutofit/>
          </a:bodyPr>
          <a:lstStyle/>
          <a:p>
            <a:r>
              <a:rPr lang="en-US" sz="2400" dirty="0">
                <a:latin typeface="Times New Roman" panose="02020603050405020304" pitchFamily="18" charset="0"/>
                <a:cs typeface="Times New Roman" panose="02020603050405020304" pitchFamily="18" charset="0"/>
              </a:rPr>
              <a:t>Body of the script</a:t>
            </a:r>
          </a:p>
          <a:p>
            <a:pPr marL="914400" lvl="2"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000" b="1" dirty="0">
                <a:latin typeface="Times New Roman" panose="02020603050405020304" pitchFamily="18" charset="0"/>
                <a:cs typeface="Times New Roman" panose="02020603050405020304" pitchFamily="18" charset="0"/>
              </a:rPr>
              <a:t>cd $SLURM_SUBMIT_DIR </a:t>
            </a:r>
            <a:r>
              <a:rPr lang="en-US" sz="2000" b="1" dirty="0">
                <a:solidFill>
                  <a:srgbClr val="0000FF"/>
                </a:solidFill>
                <a:latin typeface="Times New Roman" panose="02020603050405020304" pitchFamily="18" charset="0"/>
                <a:cs typeface="Times New Roman" panose="02020603050405020304" pitchFamily="18" charset="0"/>
              </a:rPr>
              <a:t># changes directory to ~/workshop_RNASeq_2020/</a:t>
            </a:r>
            <a:r>
              <a:rPr lang="en-US" sz="2000" b="1" dirty="0" err="1">
                <a:solidFill>
                  <a:srgbClr val="0000FF"/>
                </a:solidFill>
                <a:latin typeface="Times New Roman" panose="02020603050405020304" pitchFamily="18" charset="0"/>
                <a:cs typeface="Times New Roman" panose="02020603050405020304" pitchFamily="18" charset="0"/>
              </a:rPr>
              <a:t>src</a:t>
            </a:r>
            <a:endParaRPr lang="en-US" sz="2000" b="1" dirty="0">
              <a:solidFill>
                <a:srgbClr val="0000FF"/>
              </a:solidFill>
              <a:latin typeface="Times New Roman" panose="02020603050405020304" pitchFamily="18" charset="0"/>
              <a:cs typeface="Times New Roman" panose="02020603050405020304" pitchFamily="18" charset="0"/>
            </a:endParaRPr>
          </a:p>
          <a:p>
            <a:pPr marL="0" indent="0">
              <a:buNone/>
            </a:pPr>
            <a:endParaRPr lang="en-US" sz="2000" b="1" dirty="0">
              <a:latin typeface="Times New Roman" panose="02020603050405020304" pitchFamily="18" charset="0"/>
              <a:cs typeface="Times New Roman" panose="02020603050405020304" pitchFamily="18" charset="0"/>
            </a:endParaRPr>
          </a:p>
          <a:p>
            <a:pPr marL="0" indent="0">
              <a:buNone/>
            </a:pPr>
            <a:r>
              <a:rPr lang="en-US" sz="2000" b="1" dirty="0">
                <a:solidFill>
                  <a:srgbClr val="0000FF"/>
                </a:solidFill>
                <a:latin typeface="Times New Roman" panose="02020603050405020304" pitchFamily="18" charset="0"/>
                <a:cs typeface="Times New Roman" panose="02020603050405020304" pitchFamily="18" charset="0"/>
              </a:rPr>
              <a:t># Command that runs </a:t>
            </a:r>
            <a:r>
              <a:rPr lang="en-US" sz="2000" b="1" dirty="0" err="1">
                <a:solidFill>
                  <a:srgbClr val="0000FF"/>
                </a:solidFill>
                <a:latin typeface="Times New Roman" panose="02020603050405020304" pitchFamily="18" charset="0"/>
                <a:cs typeface="Times New Roman" panose="02020603050405020304" pitchFamily="18" charset="0"/>
              </a:rPr>
              <a:t>fastqc</a:t>
            </a:r>
            <a:r>
              <a:rPr lang="en-US" sz="2000" b="1" dirty="0">
                <a:solidFill>
                  <a:srgbClr val="0000FF"/>
                </a:solidFill>
                <a:latin typeface="Times New Roman" panose="02020603050405020304" pitchFamily="18" charset="0"/>
                <a:cs typeface="Times New Roman" panose="02020603050405020304" pitchFamily="18" charset="0"/>
              </a:rPr>
              <a:t> </a:t>
            </a:r>
          </a:p>
          <a:p>
            <a:pPr marL="0" indent="0">
              <a:buNone/>
            </a:pPr>
            <a:r>
              <a:rPr lang="en-US" sz="2000" b="1" dirty="0" err="1">
                <a:latin typeface="Times New Roman" panose="02020603050405020304" pitchFamily="18" charset="0"/>
                <a:cs typeface="Times New Roman" panose="02020603050405020304" pitchFamily="18" charset="0"/>
              </a:rPr>
              <a:t>fastqc</a:t>
            </a:r>
            <a:r>
              <a:rPr lang="en-US" sz="2000" b="1" dirty="0">
                <a:latin typeface="Times New Roman" panose="02020603050405020304" pitchFamily="18" charset="0"/>
                <a:cs typeface="Times New Roman" panose="02020603050405020304" pitchFamily="18" charset="0"/>
              </a:rPr>
              <a:t> ../data/C4-45-2_1_100K.fq -o ../results/2020-03-02-fastqc</a:t>
            </a:r>
          </a:p>
          <a:p>
            <a:pPr marL="914400" lvl="2" indent="0">
              <a:buNone/>
            </a:pPr>
            <a:endParaRPr lang="en-US" sz="2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06B11D75-39AE-492F-9238-3E1FA79AEC1D}"/>
              </a:ext>
            </a:extLst>
          </p:cNvPr>
          <p:cNvPicPr>
            <a:picLocks noChangeAspect="1"/>
          </p:cNvPicPr>
          <p:nvPr/>
        </p:nvPicPr>
        <p:blipFill>
          <a:blip r:embed="rId2"/>
          <a:stretch>
            <a:fillRect/>
          </a:stretch>
        </p:blipFill>
        <p:spPr>
          <a:xfrm>
            <a:off x="0" y="49696"/>
            <a:ext cx="12192000" cy="393143"/>
          </a:xfrm>
          <a:prstGeom prst="rect">
            <a:avLst/>
          </a:prstGeom>
        </p:spPr>
      </p:pic>
    </p:spTree>
    <p:extLst>
      <p:ext uri="{BB962C8B-B14F-4D97-AF65-F5344CB8AC3E}">
        <p14:creationId xmlns:p14="http://schemas.microsoft.com/office/powerpoint/2010/main" val="355602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C796A44-5CB6-4D30-B61A-F21C98DE4636}"/>
              </a:ext>
            </a:extLst>
          </p:cNvPr>
          <p:cNvSpPr txBox="1"/>
          <p:nvPr/>
        </p:nvSpPr>
        <p:spPr>
          <a:xfrm>
            <a:off x="1142048" y="1451659"/>
            <a:ext cx="9535160" cy="5253942"/>
          </a:xfrm>
          <a:prstGeom prst="rect">
            <a:avLst/>
          </a:prstGeom>
          <a:noFill/>
          <a:ln w="38100">
            <a:solidFill>
              <a:srgbClr val="C00000"/>
            </a:solidFill>
          </a:ln>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xmlns="" id="{F75D7FF0-FACE-4063-9785-848579650B93}"/>
              </a:ext>
            </a:extLst>
          </p:cNvPr>
          <p:cNvSpPr>
            <a:spLocks noGrp="1"/>
          </p:cNvSpPr>
          <p:nvPr>
            <p:ph type="title"/>
          </p:nvPr>
        </p:nvSpPr>
        <p:spPr>
          <a:xfrm>
            <a:off x="468351" y="365125"/>
            <a:ext cx="10885449" cy="1325563"/>
          </a:xfrm>
        </p:spPr>
        <p:txBody>
          <a:bodyPr>
            <a:normAutofit/>
          </a:bodyPr>
          <a:lstStyle/>
          <a:p>
            <a:r>
              <a:rPr lang="en-US" sz="3600" b="1" dirty="0">
                <a:solidFill>
                  <a:srgbClr val="0000FF"/>
                </a:solidFill>
                <a:latin typeface="Times New Roman" panose="02020603050405020304" pitchFamily="18" charset="0"/>
                <a:cs typeface="Times New Roman" panose="02020603050405020304" pitchFamily="18" charset="0"/>
              </a:rPr>
              <a:t>Full </a:t>
            </a:r>
            <a:r>
              <a:rPr lang="en-US" sz="3600" b="1" dirty="0" err="1">
                <a:solidFill>
                  <a:srgbClr val="0000FF"/>
                </a:solidFill>
                <a:latin typeface="Times New Roman" panose="02020603050405020304" pitchFamily="18" charset="0"/>
                <a:cs typeface="Times New Roman" panose="02020603050405020304" pitchFamily="18" charset="0"/>
              </a:rPr>
              <a:t>FastQC</a:t>
            </a:r>
            <a:r>
              <a:rPr lang="en-US" sz="3600" b="1" dirty="0">
                <a:solidFill>
                  <a:srgbClr val="0000FF"/>
                </a:solidFill>
                <a:latin typeface="Times New Roman" panose="02020603050405020304" pitchFamily="18" charset="0"/>
                <a:cs typeface="Times New Roman" panose="02020603050405020304" pitchFamily="18" charset="0"/>
              </a:rPr>
              <a:t> script for one sample</a:t>
            </a:r>
          </a:p>
        </p:txBody>
      </p:sp>
      <p:sp>
        <p:nvSpPr>
          <p:cNvPr id="3" name="Content Placeholder 2">
            <a:extLst>
              <a:ext uri="{FF2B5EF4-FFF2-40B4-BE49-F238E27FC236}">
                <a16:creationId xmlns:a16="http://schemas.microsoft.com/office/drawing/2014/main" xmlns="" id="{C67DD1D6-2E5E-4A04-9879-E7B445B3939B}"/>
              </a:ext>
            </a:extLst>
          </p:cNvPr>
          <p:cNvSpPr>
            <a:spLocks noGrp="1"/>
          </p:cNvSpPr>
          <p:nvPr>
            <p:ph idx="1"/>
          </p:nvPr>
        </p:nvSpPr>
        <p:spPr>
          <a:xfrm>
            <a:off x="1328419" y="1496011"/>
            <a:ext cx="9535160" cy="4351338"/>
          </a:xfrm>
        </p:spPr>
        <p:txBody>
          <a:bodyPr>
            <a:noAutofit/>
          </a:bodyPr>
          <a:lstStyle/>
          <a:p>
            <a:pPr marL="0" indent="0">
              <a:buNone/>
            </a:pPr>
            <a:r>
              <a:rPr lang="en-US" sz="2000" b="1" dirty="0">
                <a:latin typeface="Times New Roman" panose="02020603050405020304" pitchFamily="18" charset="0"/>
                <a:cs typeface="Times New Roman" panose="02020603050405020304" pitchFamily="18" charset="0"/>
              </a:rPr>
              <a:t>#!/bin/bash</a:t>
            </a:r>
            <a:r>
              <a:rPr lang="en-US" sz="2000" dirty="0">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 run it as bash script</a:t>
            </a:r>
          </a:p>
          <a:p>
            <a:pPr marL="0" indent="0">
              <a:buNone/>
            </a:pPr>
            <a:r>
              <a:rPr lang="en-US" sz="2000" b="1" dirty="0">
                <a:latin typeface="Times New Roman" panose="02020603050405020304" pitchFamily="18" charset="0"/>
                <a:cs typeface="Times New Roman" panose="02020603050405020304" pitchFamily="18" charset="0"/>
              </a:rPr>
              <a:t>#SBATCH -N 1</a:t>
            </a:r>
            <a:r>
              <a:rPr lang="en-US" sz="2000" dirty="0">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 Number of nodes to reserve</a:t>
            </a:r>
          </a:p>
          <a:p>
            <a:pPr marL="0" indent="0">
              <a:buNone/>
            </a:pPr>
            <a:r>
              <a:rPr lang="en-US" sz="2000" b="1" dirty="0">
                <a:latin typeface="Times New Roman" panose="02020603050405020304" pitchFamily="18" charset="0"/>
                <a:cs typeface="Times New Roman" panose="02020603050405020304" pitchFamily="18" charset="0"/>
              </a:rPr>
              <a:t>#SBATCH -n 1</a:t>
            </a:r>
            <a:r>
              <a:rPr lang="en-US" sz="2000" dirty="0">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 Number of processors per node to reserve</a:t>
            </a:r>
          </a:p>
          <a:p>
            <a:pPr marL="0" indent="0">
              <a:buNone/>
            </a:pPr>
            <a:r>
              <a:rPr lang="en-US" sz="2000" b="1" dirty="0">
                <a:latin typeface="Times New Roman" panose="02020603050405020304" pitchFamily="18" charset="0"/>
                <a:cs typeface="Times New Roman" panose="02020603050405020304" pitchFamily="18" charset="0"/>
              </a:rPr>
              <a:t>#SBATCH --</a:t>
            </a:r>
            <a:r>
              <a:rPr lang="en-US" sz="2000" b="1" dirty="0" err="1">
                <a:latin typeface="Times New Roman" panose="02020603050405020304" pitchFamily="18" charset="0"/>
                <a:cs typeface="Times New Roman" panose="02020603050405020304" pitchFamily="18" charset="0"/>
              </a:rPr>
              <a:t>nodelist</a:t>
            </a:r>
            <a:r>
              <a:rPr lang="en-US" sz="2000" b="1" dirty="0">
                <a:latin typeface="Times New Roman" panose="02020603050405020304" pitchFamily="18" charset="0"/>
                <a:cs typeface="Times New Roman" panose="02020603050405020304" pitchFamily="18" charset="0"/>
              </a:rPr>
              <a:t>=bioinfo-</a:t>
            </a:r>
            <a:r>
              <a:rPr lang="en-US" sz="2000" b="1" dirty="0">
                <a:solidFill>
                  <a:srgbClr val="C00000"/>
                </a:solidFill>
                <a:latin typeface="Times New Roman" panose="02020603050405020304" pitchFamily="18" charset="0"/>
                <a:cs typeface="Times New Roman" panose="02020603050405020304" pitchFamily="18" charset="0"/>
              </a:rPr>
              <a:t>04</a:t>
            </a:r>
            <a:r>
              <a:rPr lang="en-US" sz="2000" dirty="0">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 Which node to run the script</a:t>
            </a:r>
          </a:p>
          <a:p>
            <a:pPr marL="0" indent="0">
              <a:buNone/>
            </a:pPr>
            <a:r>
              <a:rPr lang="en-US" sz="2000" b="1" dirty="0">
                <a:latin typeface="Times New Roman" panose="02020603050405020304" pitchFamily="18" charset="0"/>
                <a:cs typeface="Times New Roman" panose="02020603050405020304" pitchFamily="18" charset="0"/>
              </a:rPr>
              <a:t>#SBATCH --mail-user</a:t>
            </a:r>
            <a:r>
              <a:rPr lang="en-US" sz="2000" dirty="0">
                <a:latin typeface="Times New Roman" panose="02020603050405020304" pitchFamily="18" charset="0"/>
                <a:cs typeface="Times New Roman" panose="02020603050405020304" pitchFamily="18" charset="0"/>
              </a:rPr>
              <a:t> </a:t>
            </a:r>
            <a:r>
              <a:rPr lang="en-US" sz="2000" b="1" dirty="0">
                <a:solidFill>
                  <a:srgbClr val="C00000"/>
                </a:solidFill>
                <a:latin typeface="Times New Roman" panose="02020603050405020304" pitchFamily="18" charset="0"/>
                <a:cs typeface="Times New Roman" panose="02020603050405020304" pitchFamily="18" charset="0"/>
              </a:rPr>
              <a:t>youremail@address.edu</a:t>
            </a:r>
          </a:p>
          <a:p>
            <a:pPr marL="0" indent="0">
              <a:buNone/>
            </a:pPr>
            <a:r>
              <a:rPr lang="en-US" sz="2000" b="1" dirty="0">
                <a:latin typeface="Times New Roman" panose="02020603050405020304" pitchFamily="18" charset="0"/>
                <a:cs typeface="Times New Roman" panose="02020603050405020304" pitchFamily="18" charset="0"/>
              </a:rPr>
              <a:t>#SBATCH --mail-type BEGIN,END,FAIL</a:t>
            </a:r>
          </a:p>
          <a:p>
            <a:pPr marL="0" indent="0">
              <a:buNone/>
            </a:pPr>
            <a:r>
              <a:rPr lang="en-US" sz="2000" b="1" dirty="0">
                <a:latin typeface="Times New Roman" panose="02020603050405020304" pitchFamily="18" charset="0"/>
                <a:cs typeface="Times New Roman" panose="02020603050405020304" pitchFamily="18" charset="0"/>
              </a:rPr>
              <a:t>#SBATCH -J qc</a:t>
            </a:r>
            <a:r>
              <a:rPr lang="en-US" sz="2000" dirty="0">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 job name</a:t>
            </a:r>
          </a:p>
          <a:p>
            <a:pPr marL="0" indent="0">
              <a:buNone/>
            </a:pPr>
            <a:r>
              <a:rPr lang="en-US" sz="2000" b="1" dirty="0">
                <a:latin typeface="Times New Roman" panose="02020603050405020304" pitchFamily="18" charset="0"/>
                <a:cs typeface="Times New Roman" panose="02020603050405020304" pitchFamily="18" charset="0"/>
              </a:rPr>
              <a:t>#SBATCH --output=</a:t>
            </a:r>
            <a:r>
              <a:rPr lang="en-US" sz="2000" b="1" dirty="0" err="1">
                <a:latin typeface="Times New Roman" panose="02020603050405020304" pitchFamily="18" charset="0"/>
                <a:cs typeface="Times New Roman" panose="02020603050405020304" pitchFamily="18" charset="0"/>
              </a:rPr>
              <a:t>fastqc</a:t>
            </a:r>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a.out</a:t>
            </a:r>
            <a:r>
              <a:rPr lang="en-US" sz="2000" dirty="0">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#standard output file name</a:t>
            </a:r>
          </a:p>
          <a:p>
            <a:pPr marL="0" indent="0">
              <a:buNone/>
            </a:pPr>
            <a:r>
              <a:rPr lang="en-US" sz="2000" b="1" dirty="0">
                <a:latin typeface="Times New Roman" panose="02020603050405020304" pitchFamily="18" charset="0"/>
                <a:cs typeface="Times New Roman" panose="02020603050405020304" pitchFamily="18" charset="0"/>
              </a:rPr>
              <a:t>#SBATCH -D </a:t>
            </a:r>
            <a:r>
              <a:rPr lang="en-US" sz="2000" b="1" dirty="0">
                <a:solidFill>
                  <a:srgbClr val="FF0000"/>
                </a:solidFill>
                <a:latin typeface="Times New Roman" panose="02020603050405020304" pitchFamily="18" charset="0"/>
                <a:cs typeface="Times New Roman" panose="02020603050405020304" pitchFamily="18" charset="0"/>
              </a:rPr>
              <a:t>/</a:t>
            </a:r>
            <a:r>
              <a:rPr lang="en-US" sz="2000" b="1" dirty="0" err="1">
                <a:solidFill>
                  <a:srgbClr val="C00000"/>
                </a:solidFill>
                <a:latin typeface="Times New Roman" panose="02020603050405020304" pitchFamily="18" charset="0"/>
                <a:cs typeface="Times New Roman" panose="02020603050405020304" pitchFamily="18" charset="0"/>
              </a:rPr>
              <a:t>lclhome</a:t>
            </a:r>
            <a:r>
              <a:rPr lang="en-US" sz="2000" b="1" dirty="0">
                <a:solidFill>
                  <a:srgbClr val="C00000"/>
                </a:solidFill>
                <a:latin typeface="Times New Roman" panose="02020603050405020304" pitchFamily="18" charset="0"/>
                <a:cs typeface="Times New Roman" panose="02020603050405020304" pitchFamily="18" charset="0"/>
              </a:rPr>
              <a:t>/</a:t>
            </a:r>
            <a:r>
              <a:rPr lang="en-US" sz="2000" b="1" dirty="0" err="1">
                <a:solidFill>
                  <a:srgbClr val="C00000"/>
                </a:solidFill>
                <a:latin typeface="Times New Roman" panose="02020603050405020304" pitchFamily="18" charset="0"/>
                <a:cs typeface="Times New Roman" panose="02020603050405020304" pitchFamily="18" charset="0"/>
              </a:rPr>
              <a:t>rdonthu</a:t>
            </a:r>
            <a:r>
              <a:rPr lang="en-US" sz="2000" b="1" dirty="0">
                <a:solidFill>
                  <a:srgbClr val="C00000"/>
                </a:solidFill>
                <a:latin typeface="Times New Roman" panose="02020603050405020304" pitchFamily="18" charset="0"/>
                <a:cs typeface="Times New Roman" panose="02020603050405020304" pitchFamily="18" charset="0"/>
              </a:rPr>
              <a:t>/</a:t>
            </a:r>
            <a:r>
              <a:rPr lang="en-US" sz="2000" b="1" dirty="0" err="1">
                <a:solidFill>
                  <a:srgbClr val="C00000"/>
                </a:solidFill>
                <a:latin typeface="Times New Roman" panose="02020603050405020304" pitchFamily="18" charset="0"/>
                <a:cs typeface="Times New Roman" panose="02020603050405020304" pitchFamily="18" charset="0"/>
              </a:rPr>
              <a:t>Workshop_RNASeq</a:t>
            </a:r>
            <a:r>
              <a:rPr lang="en-US" sz="2000" b="1" dirty="0">
                <a:solidFill>
                  <a:srgbClr val="C00000"/>
                </a:solidFill>
                <a:latin typeface="Times New Roman" panose="02020603050405020304" pitchFamily="18" charset="0"/>
                <a:cs typeface="Times New Roman" panose="02020603050405020304" pitchFamily="18" charset="0"/>
              </a:rPr>
              <a:t>/</a:t>
            </a:r>
            <a:r>
              <a:rPr lang="en-US" sz="2000" b="1" dirty="0" err="1">
                <a:solidFill>
                  <a:srgbClr val="C00000"/>
                </a:solidFill>
                <a:latin typeface="Times New Roman" panose="02020603050405020304" pitchFamily="18" charset="0"/>
                <a:cs typeface="Times New Roman" panose="02020603050405020304" pitchFamily="18" charset="0"/>
              </a:rPr>
              <a:t>src</a:t>
            </a:r>
            <a:r>
              <a:rPr lang="en-US" sz="2000" b="1" dirty="0">
                <a:solidFill>
                  <a:srgbClr val="C00000"/>
                </a:solidFill>
                <a:latin typeface="Times New Roman" panose="02020603050405020304" pitchFamily="18" charset="0"/>
                <a:cs typeface="Times New Roman" panose="02020603050405020304" pitchFamily="18" charset="0"/>
              </a:rPr>
              <a:t>/</a:t>
            </a:r>
            <a:r>
              <a:rPr lang="en-US" sz="2000" b="1" dirty="0" err="1">
                <a:solidFill>
                  <a:srgbClr val="C00000"/>
                </a:solidFill>
                <a:latin typeface="Times New Roman" panose="02020603050405020304" pitchFamily="18" charset="0"/>
                <a:cs typeface="Times New Roman" panose="02020603050405020304" pitchFamily="18" charset="0"/>
              </a:rPr>
              <a:t>slurm</a:t>
            </a:r>
            <a:r>
              <a:rPr lang="en-US" sz="2000" b="1" dirty="0">
                <a:solidFill>
                  <a:srgbClr val="C00000"/>
                </a:solidFill>
                <a:latin typeface="Times New Roman" panose="02020603050405020304" pitchFamily="18" charset="0"/>
                <a:cs typeface="Times New Roman" panose="02020603050405020304" pitchFamily="18" charset="0"/>
              </a:rPr>
              <a:t>-out</a:t>
            </a:r>
            <a:r>
              <a:rPr lang="en-US" sz="2000" dirty="0">
                <a:solidFill>
                  <a:srgbClr val="C00000"/>
                </a:solidFill>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#outdir</a:t>
            </a:r>
          </a:p>
          <a:p>
            <a:pPr marL="0" indent="0">
              <a:buNone/>
            </a:pPr>
            <a:r>
              <a:rPr lang="en-US" sz="2000" b="1" dirty="0">
                <a:latin typeface="Times New Roman" panose="02020603050405020304" pitchFamily="18" charset="0"/>
                <a:cs typeface="Times New Roman" panose="02020603050405020304" pitchFamily="18" charset="0"/>
              </a:rPr>
              <a:t>cd $SLURM_SUBMIT_DIR </a:t>
            </a:r>
            <a:r>
              <a:rPr lang="en-US" sz="2000" b="1" dirty="0">
                <a:solidFill>
                  <a:srgbClr val="0000FF"/>
                </a:solidFill>
                <a:latin typeface="Times New Roman" panose="02020603050405020304" pitchFamily="18" charset="0"/>
                <a:cs typeface="Times New Roman" panose="02020603050405020304" pitchFamily="18" charset="0"/>
              </a:rPr>
              <a:t># changes directory to ~/workshop_RNASeq_2020/</a:t>
            </a:r>
            <a:r>
              <a:rPr lang="en-US" sz="2000" b="1" dirty="0" err="1">
                <a:solidFill>
                  <a:srgbClr val="0000FF"/>
                </a:solidFill>
                <a:latin typeface="Times New Roman" panose="02020603050405020304" pitchFamily="18" charset="0"/>
                <a:cs typeface="Times New Roman" panose="02020603050405020304" pitchFamily="18" charset="0"/>
              </a:rPr>
              <a:t>src</a:t>
            </a:r>
            <a:endParaRPr lang="en-US" sz="2000" b="1" dirty="0">
              <a:solidFill>
                <a:srgbClr val="0000FF"/>
              </a:solidFill>
              <a:latin typeface="Times New Roman" panose="02020603050405020304" pitchFamily="18" charset="0"/>
              <a:cs typeface="Times New Roman" panose="02020603050405020304" pitchFamily="18" charset="0"/>
            </a:endParaRPr>
          </a:p>
          <a:p>
            <a:pPr marL="0" indent="0">
              <a:buNone/>
            </a:pPr>
            <a:endParaRPr lang="en-US" sz="2000" b="1" dirty="0">
              <a:latin typeface="Times New Roman" panose="02020603050405020304" pitchFamily="18" charset="0"/>
              <a:cs typeface="Times New Roman" panose="02020603050405020304" pitchFamily="18" charset="0"/>
            </a:endParaRPr>
          </a:p>
          <a:p>
            <a:pPr marL="0" indent="0">
              <a:buNone/>
            </a:pPr>
            <a:r>
              <a:rPr lang="en-US" sz="2000" b="1" dirty="0">
                <a:solidFill>
                  <a:srgbClr val="0000FF"/>
                </a:solidFill>
                <a:latin typeface="Times New Roman" panose="02020603050405020304" pitchFamily="18" charset="0"/>
                <a:cs typeface="Times New Roman" panose="02020603050405020304" pitchFamily="18" charset="0"/>
              </a:rPr>
              <a:t># Command that runs </a:t>
            </a:r>
            <a:r>
              <a:rPr lang="en-US" sz="2000" b="1" dirty="0" err="1">
                <a:solidFill>
                  <a:srgbClr val="0000FF"/>
                </a:solidFill>
                <a:latin typeface="Times New Roman" panose="02020603050405020304" pitchFamily="18" charset="0"/>
                <a:cs typeface="Times New Roman" panose="02020603050405020304" pitchFamily="18" charset="0"/>
              </a:rPr>
              <a:t>fastqc</a:t>
            </a:r>
            <a:r>
              <a:rPr lang="en-US" sz="2000" b="1" dirty="0">
                <a:solidFill>
                  <a:srgbClr val="0000FF"/>
                </a:solidFill>
                <a:latin typeface="Times New Roman" panose="02020603050405020304" pitchFamily="18" charset="0"/>
                <a:cs typeface="Times New Roman" panose="02020603050405020304" pitchFamily="18" charset="0"/>
              </a:rPr>
              <a:t> </a:t>
            </a:r>
          </a:p>
          <a:p>
            <a:pPr marL="0" indent="0">
              <a:buNone/>
            </a:pPr>
            <a:r>
              <a:rPr lang="en-US" sz="2000" b="1" dirty="0" err="1">
                <a:latin typeface="Times New Roman" panose="02020603050405020304" pitchFamily="18" charset="0"/>
                <a:cs typeface="Times New Roman" panose="02020603050405020304" pitchFamily="18" charset="0"/>
              </a:rPr>
              <a:t>fastqc</a:t>
            </a:r>
            <a:r>
              <a:rPr lang="en-US" sz="2000" b="1" dirty="0">
                <a:latin typeface="Times New Roman" panose="02020603050405020304" pitchFamily="18" charset="0"/>
                <a:cs typeface="Times New Roman" panose="02020603050405020304" pitchFamily="18" charset="0"/>
              </a:rPr>
              <a:t> ../data/C4-45-2_1_100K.fq -o ../results/2020-03-02-fastqc</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8932B83F-81F9-4FB7-8D44-C73BEA9E2DB8}"/>
              </a:ext>
            </a:extLst>
          </p:cNvPr>
          <p:cNvPicPr>
            <a:picLocks noChangeAspect="1"/>
          </p:cNvPicPr>
          <p:nvPr/>
        </p:nvPicPr>
        <p:blipFill>
          <a:blip r:embed="rId2"/>
          <a:stretch>
            <a:fillRect/>
          </a:stretch>
        </p:blipFill>
        <p:spPr>
          <a:xfrm>
            <a:off x="-1" y="0"/>
            <a:ext cx="12192000" cy="393143"/>
          </a:xfrm>
          <a:prstGeom prst="rect">
            <a:avLst/>
          </a:prstGeom>
        </p:spPr>
      </p:pic>
    </p:spTree>
    <p:extLst>
      <p:ext uri="{BB962C8B-B14F-4D97-AF65-F5344CB8AC3E}">
        <p14:creationId xmlns:p14="http://schemas.microsoft.com/office/powerpoint/2010/main" val="367128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ED7658-B0A4-4D9B-BF85-EBA61A81C761}"/>
              </a:ext>
            </a:extLst>
          </p:cNvPr>
          <p:cNvSpPr>
            <a:spLocks noGrp="1"/>
          </p:cNvSpPr>
          <p:nvPr>
            <p:ph type="title"/>
          </p:nvPr>
        </p:nvSpPr>
        <p:spPr>
          <a:xfrm>
            <a:off x="838200" y="696470"/>
            <a:ext cx="10515600" cy="1325563"/>
          </a:xfrm>
        </p:spPr>
        <p:txBody>
          <a:bodyPr>
            <a:normAutofit/>
          </a:bodyPr>
          <a:lstStyle/>
          <a:p>
            <a:r>
              <a:rPr lang="en-US" sz="3600" b="1" dirty="0">
                <a:solidFill>
                  <a:srgbClr val="0000FF"/>
                </a:solidFill>
                <a:latin typeface="Times New Roman" panose="02020603050405020304" pitchFamily="18" charset="0"/>
                <a:cs typeface="Times New Roman" panose="02020603050405020304" pitchFamily="18" charset="0"/>
              </a:rPr>
              <a:t>Submit the script</a:t>
            </a:r>
          </a:p>
        </p:txBody>
      </p:sp>
      <p:sp>
        <p:nvSpPr>
          <p:cNvPr id="3" name="Content Placeholder 2">
            <a:extLst>
              <a:ext uri="{FF2B5EF4-FFF2-40B4-BE49-F238E27FC236}">
                <a16:creationId xmlns:a16="http://schemas.microsoft.com/office/drawing/2014/main" xmlns="" id="{9CB50474-41B6-4FD3-BDB6-9C8AA43563EC}"/>
              </a:ext>
            </a:extLst>
          </p:cNvPr>
          <p:cNvSpPr>
            <a:spLocks noGrp="1"/>
          </p:cNvSpPr>
          <p:nvPr>
            <p:ph idx="1"/>
          </p:nvPr>
        </p:nvSpPr>
        <p:spPr>
          <a:xfrm>
            <a:off x="838200" y="1446330"/>
            <a:ext cx="2971800" cy="1250950"/>
          </a:xfrm>
        </p:spPr>
        <p:txBody>
          <a:bodyPr>
            <a:normAutofit/>
          </a:bodyPr>
          <a:lstStyle/>
          <a:p>
            <a:pPr marL="914400" lvl="2" indent="0">
              <a:buNone/>
            </a:pPr>
            <a:endParaRPr lang="en-US" sz="2400" dirty="0">
              <a:latin typeface="Courier New" panose="02070309020205020404" pitchFamily="49" charset="0"/>
              <a:cs typeface="Courier New" panose="02070309020205020404" pitchFamily="49" charset="0"/>
            </a:endParaRPr>
          </a:p>
          <a:p>
            <a:pPr marL="0" indent="0">
              <a:buNone/>
            </a:pPr>
            <a:r>
              <a:rPr lang="en-US" sz="2000" dirty="0" err="1">
                <a:latin typeface="Courier New" panose="02070309020205020404" pitchFamily="49" charset="0"/>
                <a:cs typeface="Courier New" panose="02070309020205020404" pitchFamily="49" charset="0"/>
              </a:rPr>
              <a:t>sbatch</a:t>
            </a:r>
            <a:r>
              <a:rPr lang="en-US" sz="2000" dirty="0">
                <a:latin typeface="Courier New" panose="02070309020205020404" pitchFamily="49" charset="0"/>
                <a:cs typeface="Courier New" panose="02070309020205020404" pitchFamily="49" charset="0"/>
              </a:rPr>
              <a:t> fastqc.sh</a:t>
            </a:r>
            <a:endParaRPr lang="en-US" sz="2400" dirty="0">
              <a:latin typeface="Courier New" panose="02070309020205020404" pitchFamily="49" charset="0"/>
              <a:cs typeface="Courier New" panose="02070309020205020404" pitchFamily="49" charset="0"/>
            </a:endParaRPr>
          </a:p>
        </p:txBody>
      </p:sp>
      <p:sp>
        <p:nvSpPr>
          <p:cNvPr id="4" name="TextBox 3">
            <a:extLst>
              <a:ext uri="{FF2B5EF4-FFF2-40B4-BE49-F238E27FC236}">
                <a16:creationId xmlns:a16="http://schemas.microsoft.com/office/drawing/2014/main" xmlns="" id="{73522B09-5507-4B0E-97CE-0A4BE0CA41C6}"/>
              </a:ext>
            </a:extLst>
          </p:cNvPr>
          <p:cNvSpPr txBox="1"/>
          <p:nvPr/>
        </p:nvSpPr>
        <p:spPr>
          <a:xfrm>
            <a:off x="838200" y="3464759"/>
            <a:ext cx="5095875" cy="1200329"/>
          </a:xfrm>
          <a:prstGeom prst="rect">
            <a:avLst/>
          </a:prstGeom>
          <a:noFill/>
        </p:spPr>
        <p:txBody>
          <a:bodyPr wrap="square" rtlCol="0">
            <a:spAutoFit/>
          </a:bodyPr>
          <a:lstStyle/>
          <a:p>
            <a:r>
              <a:rPr lang="en-US" sz="3400" b="1" dirty="0">
                <a:solidFill>
                  <a:srgbClr val="0000FF"/>
                </a:solidFill>
                <a:latin typeface="Times New Roman" panose="02020603050405020304" pitchFamily="18" charset="0"/>
                <a:cs typeface="Times New Roman" panose="02020603050405020304" pitchFamily="18" charset="0"/>
              </a:rPr>
              <a:t>To check Job status:</a:t>
            </a:r>
          </a:p>
          <a:p>
            <a:endParaRPr lang="en-US" dirty="0">
              <a:latin typeface="Times New Roman" panose="02020603050405020304" pitchFamily="18" charset="0"/>
              <a:cs typeface="Times New Roman" panose="02020603050405020304" pitchFamily="18" charset="0"/>
            </a:endParaRPr>
          </a:p>
          <a:p>
            <a:r>
              <a:rPr lang="en-US" sz="2000" dirty="0" err="1">
                <a:latin typeface="Courier New" panose="02070309020205020404" pitchFamily="49" charset="0"/>
                <a:cs typeface="Courier New" panose="02070309020205020404" pitchFamily="49" charset="0"/>
              </a:rPr>
              <a:t>squeue</a:t>
            </a:r>
            <a:r>
              <a:rPr lang="en-US" sz="2000" dirty="0">
                <a:latin typeface="Courier New" panose="02070309020205020404" pitchFamily="49" charset="0"/>
                <a:cs typeface="Courier New" panose="02070309020205020404" pitchFamily="49" charset="0"/>
              </a:rPr>
              <a:t> –u username</a:t>
            </a:r>
          </a:p>
        </p:txBody>
      </p:sp>
      <p:sp>
        <p:nvSpPr>
          <p:cNvPr id="6" name="TextBox 5">
            <a:extLst>
              <a:ext uri="{FF2B5EF4-FFF2-40B4-BE49-F238E27FC236}">
                <a16:creationId xmlns:a16="http://schemas.microsoft.com/office/drawing/2014/main" xmlns="" id="{4377C85E-7674-4D85-AEC3-BFD735957DFB}"/>
              </a:ext>
            </a:extLst>
          </p:cNvPr>
          <p:cNvSpPr txBox="1"/>
          <p:nvPr/>
        </p:nvSpPr>
        <p:spPr>
          <a:xfrm>
            <a:off x="838200" y="1739302"/>
            <a:ext cx="3709988" cy="757238"/>
          </a:xfrm>
          <a:prstGeom prst="rect">
            <a:avLst/>
          </a:prstGeom>
          <a:noFill/>
          <a:ln w="38100">
            <a:solidFill>
              <a:srgbClr val="C00000"/>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xmlns="" id="{2E92BB24-A583-417B-BC58-B8B9B36A197A}"/>
              </a:ext>
            </a:extLst>
          </p:cNvPr>
          <p:cNvSpPr txBox="1"/>
          <p:nvPr/>
        </p:nvSpPr>
        <p:spPr>
          <a:xfrm>
            <a:off x="838200" y="4140006"/>
            <a:ext cx="3709988" cy="757238"/>
          </a:xfrm>
          <a:prstGeom prst="rect">
            <a:avLst/>
          </a:prstGeom>
          <a:noFill/>
          <a:ln w="38100">
            <a:solidFill>
              <a:srgbClr val="C00000"/>
            </a:solidFill>
          </a:ln>
        </p:spPr>
        <p:txBody>
          <a:bodyPr wrap="square" rtlCol="0">
            <a:spAutoFit/>
          </a:bodyPr>
          <a:lstStyle/>
          <a:p>
            <a:endParaRPr lang="en-US" dirty="0"/>
          </a:p>
        </p:txBody>
      </p:sp>
      <p:pic>
        <p:nvPicPr>
          <p:cNvPr id="8" name="Picture 7">
            <a:extLst>
              <a:ext uri="{FF2B5EF4-FFF2-40B4-BE49-F238E27FC236}">
                <a16:creationId xmlns:a16="http://schemas.microsoft.com/office/drawing/2014/main" xmlns="" id="{0329055C-E3B8-4260-A1CB-AA19B4AC35FA}"/>
              </a:ext>
            </a:extLst>
          </p:cNvPr>
          <p:cNvPicPr>
            <a:picLocks noChangeAspect="1"/>
          </p:cNvPicPr>
          <p:nvPr/>
        </p:nvPicPr>
        <p:blipFill>
          <a:blip r:embed="rId2"/>
          <a:stretch>
            <a:fillRect/>
          </a:stretch>
        </p:blipFill>
        <p:spPr>
          <a:xfrm>
            <a:off x="0" y="68772"/>
            <a:ext cx="12192000" cy="393143"/>
          </a:xfrm>
          <a:prstGeom prst="rect">
            <a:avLst/>
          </a:prstGeom>
        </p:spPr>
      </p:pic>
    </p:spTree>
    <p:extLst>
      <p:ext uri="{BB962C8B-B14F-4D97-AF65-F5344CB8AC3E}">
        <p14:creationId xmlns:p14="http://schemas.microsoft.com/office/powerpoint/2010/main" val="280859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A491F7-2613-4D56-AB3B-1BA79BFDCE8C}"/>
              </a:ext>
            </a:extLst>
          </p:cNvPr>
          <p:cNvSpPr>
            <a:spLocks noGrp="1"/>
          </p:cNvSpPr>
          <p:nvPr>
            <p:ph type="title"/>
          </p:nvPr>
        </p:nvSpPr>
        <p:spPr>
          <a:xfrm>
            <a:off x="121919" y="703898"/>
            <a:ext cx="12191999" cy="2852737"/>
          </a:xfrm>
        </p:spPr>
        <p:txBody>
          <a:bodyPr>
            <a:normAutofit/>
          </a:bodyPr>
          <a:lstStyle/>
          <a:p>
            <a:pPr algn="ctr"/>
            <a:r>
              <a:rPr lang="en-US" sz="5400" b="1" dirty="0">
                <a:solidFill>
                  <a:srgbClr val="0000FF"/>
                </a:solidFill>
                <a:latin typeface="Times New Roman" panose="02020603050405020304" pitchFamily="18" charset="0"/>
                <a:cs typeface="Times New Roman" panose="02020603050405020304" pitchFamily="18" charset="0"/>
              </a:rPr>
              <a:t>What if I have 50 samples and 100 files?</a:t>
            </a:r>
          </a:p>
        </p:txBody>
      </p:sp>
      <p:pic>
        <p:nvPicPr>
          <p:cNvPr id="5" name="Picture 4">
            <a:extLst>
              <a:ext uri="{FF2B5EF4-FFF2-40B4-BE49-F238E27FC236}">
                <a16:creationId xmlns:a16="http://schemas.microsoft.com/office/drawing/2014/main" xmlns="" id="{F177CCB7-6751-4342-8B26-28FF595E9F02}"/>
              </a:ext>
            </a:extLst>
          </p:cNvPr>
          <p:cNvPicPr>
            <a:picLocks noChangeAspect="1"/>
          </p:cNvPicPr>
          <p:nvPr/>
        </p:nvPicPr>
        <p:blipFill>
          <a:blip r:embed="rId2"/>
          <a:stretch>
            <a:fillRect/>
          </a:stretch>
        </p:blipFill>
        <p:spPr>
          <a:xfrm>
            <a:off x="0" y="51907"/>
            <a:ext cx="12192000" cy="393143"/>
          </a:xfrm>
          <a:prstGeom prst="rect">
            <a:avLst/>
          </a:prstGeom>
        </p:spPr>
      </p:pic>
    </p:spTree>
    <p:extLst>
      <p:ext uri="{BB962C8B-B14F-4D97-AF65-F5344CB8AC3E}">
        <p14:creationId xmlns:p14="http://schemas.microsoft.com/office/powerpoint/2010/main" val="1848374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FEA9C55-49C1-4BAF-8BA3-8328496C7B98}"/>
              </a:ext>
            </a:extLst>
          </p:cNvPr>
          <p:cNvSpPr txBox="1"/>
          <p:nvPr/>
        </p:nvSpPr>
        <p:spPr>
          <a:xfrm>
            <a:off x="338136" y="1995488"/>
            <a:ext cx="11187113" cy="3448050"/>
          </a:xfrm>
          <a:prstGeom prst="rect">
            <a:avLst/>
          </a:prstGeom>
          <a:noFill/>
          <a:ln w="38100">
            <a:solidFill>
              <a:srgbClr val="C00000"/>
            </a:solidFill>
          </a:ln>
        </p:spPr>
        <p:txBody>
          <a:bodyPr wrap="square" rtlCol="0">
            <a:spAutoFit/>
          </a:bodyPr>
          <a:lstStyle/>
          <a:p>
            <a:endParaRPr lang="en-US" dirty="0"/>
          </a:p>
        </p:txBody>
      </p:sp>
      <p:sp>
        <p:nvSpPr>
          <p:cNvPr id="2" name="Title 1">
            <a:extLst>
              <a:ext uri="{FF2B5EF4-FFF2-40B4-BE49-F238E27FC236}">
                <a16:creationId xmlns:a16="http://schemas.microsoft.com/office/drawing/2014/main" xmlns="" id="{79ED7658-B0A4-4D9B-BF85-EBA61A81C761}"/>
              </a:ext>
            </a:extLst>
          </p:cNvPr>
          <p:cNvSpPr>
            <a:spLocks noGrp="1"/>
          </p:cNvSpPr>
          <p:nvPr>
            <p:ph type="title"/>
          </p:nvPr>
        </p:nvSpPr>
        <p:spPr/>
        <p:txBody>
          <a:bodyPr>
            <a:normAutofit/>
          </a:bodyPr>
          <a:lstStyle/>
          <a:p>
            <a:r>
              <a:rPr lang="en-US" sz="3600" b="1" dirty="0">
                <a:solidFill>
                  <a:srgbClr val="0000FF"/>
                </a:solidFill>
                <a:latin typeface="Times New Roman" panose="02020603050405020304" pitchFamily="18" charset="0"/>
                <a:cs typeface="Times New Roman" panose="02020603050405020304" pitchFamily="18" charset="0"/>
              </a:rPr>
              <a:t>To submit job for multiple samples</a:t>
            </a:r>
          </a:p>
        </p:txBody>
      </p:sp>
      <p:sp>
        <p:nvSpPr>
          <p:cNvPr id="3" name="Content Placeholder 2">
            <a:extLst>
              <a:ext uri="{FF2B5EF4-FFF2-40B4-BE49-F238E27FC236}">
                <a16:creationId xmlns:a16="http://schemas.microsoft.com/office/drawing/2014/main" xmlns="" id="{9CB50474-41B6-4FD3-BDB6-9C8AA43563EC}"/>
              </a:ext>
            </a:extLst>
          </p:cNvPr>
          <p:cNvSpPr>
            <a:spLocks noGrp="1"/>
          </p:cNvSpPr>
          <p:nvPr>
            <p:ph idx="1"/>
          </p:nvPr>
        </p:nvSpPr>
        <p:spPr>
          <a:xfrm>
            <a:off x="457201" y="1825625"/>
            <a:ext cx="11396662" cy="4351338"/>
          </a:xfrm>
        </p:spPr>
        <p:txBody>
          <a:bodyPr>
            <a:normAutofit/>
          </a:bodyPr>
          <a:lstStyle/>
          <a:p>
            <a:pPr marL="914400" lvl="2" indent="0">
              <a:buNone/>
            </a:pPr>
            <a:endParaRPr lang="en-US" sz="2400" dirty="0">
              <a:latin typeface="Courier New" panose="02070309020205020404" pitchFamily="49" charset="0"/>
              <a:cs typeface="Courier New" panose="02070309020205020404" pitchFamily="49" charset="0"/>
            </a:endParaRPr>
          </a:p>
          <a:p>
            <a:pPr marL="0" indent="0">
              <a:buNone/>
            </a:pPr>
            <a:r>
              <a:rPr lang="en-US" sz="2000" b="1" dirty="0">
                <a:latin typeface="Courier New" panose="02070309020205020404" pitchFamily="49" charset="0"/>
                <a:cs typeface="Courier New" panose="02070309020205020404" pitchFamily="49" charset="0"/>
              </a:rPr>
              <a:t>cd $SLURM_SUBMIT_DIR </a:t>
            </a:r>
            <a:r>
              <a:rPr lang="en-US" sz="2000" b="1" dirty="0">
                <a:solidFill>
                  <a:srgbClr val="0000FF"/>
                </a:solidFill>
                <a:latin typeface="Courier New" panose="02070309020205020404" pitchFamily="49" charset="0"/>
                <a:cs typeface="Courier New" panose="02070309020205020404" pitchFamily="49" charset="0"/>
              </a:rPr>
              <a:t># changes directory to ~/workshop_RNASeq_2020/</a:t>
            </a:r>
            <a:r>
              <a:rPr lang="en-US" sz="2000" b="1" dirty="0" err="1">
                <a:solidFill>
                  <a:srgbClr val="0000FF"/>
                </a:solidFill>
                <a:latin typeface="Courier New" panose="02070309020205020404" pitchFamily="49" charset="0"/>
                <a:cs typeface="Courier New" panose="02070309020205020404" pitchFamily="49" charset="0"/>
              </a:rPr>
              <a:t>src</a:t>
            </a:r>
            <a:endParaRPr lang="en-US" sz="2000" b="1" dirty="0">
              <a:solidFill>
                <a:srgbClr val="0000FF"/>
              </a:solidFill>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a:p>
            <a:pPr marL="0" indent="0">
              <a:buNone/>
            </a:pPr>
            <a:r>
              <a:rPr lang="en-US" sz="2000" b="1" dirty="0">
                <a:latin typeface="Courier New" panose="02070309020205020404" pitchFamily="49" charset="0"/>
                <a:cs typeface="Courier New" panose="02070309020205020404" pitchFamily="49" charset="0"/>
              </a:rPr>
              <a:t>filename=$(sed -n -e "$SLURM_ARRAY_TASK_ID p" ../data/samples.txt)</a:t>
            </a:r>
          </a:p>
          <a:p>
            <a:pPr marL="0" indent="0">
              <a:buNone/>
            </a:pPr>
            <a:endParaRPr lang="en-US" sz="2000" b="1" dirty="0">
              <a:latin typeface="Courier New" panose="02070309020205020404" pitchFamily="49" charset="0"/>
              <a:cs typeface="Courier New" panose="02070309020205020404" pitchFamily="49" charset="0"/>
            </a:endParaRPr>
          </a:p>
          <a:p>
            <a:pPr marL="0" indent="0">
              <a:buNone/>
            </a:pPr>
            <a:r>
              <a:rPr lang="en-US" sz="2000" b="1" dirty="0" err="1">
                <a:latin typeface="Courier New" panose="02070309020205020404" pitchFamily="49" charset="0"/>
                <a:cs typeface="Courier New" panose="02070309020205020404" pitchFamily="49" charset="0"/>
              </a:rPr>
              <a:t>fastqc</a:t>
            </a:r>
            <a:r>
              <a:rPr lang="en-US" sz="2000" b="1" dirty="0">
                <a:latin typeface="Courier New" panose="02070309020205020404" pitchFamily="49" charset="0"/>
                <a:cs typeface="Courier New" panose="02070309020205020404" pitchFamily="49" charset="0"/>
              </a:rPr>
              <a:t> ../data/${filename}_1_100K.fq -o ../results/2020-03-02-fastqc</a:t>
            </a:r>
          </a:p>
          <a:p>
            <a:pPr marL="0" indent="0">
              <a:buNone/>
            </a:pPr>
            <a:endParaRPr lang="en-US" sz="2000" b="1" dirty="0">
              <a:latin typeface="Courier New" panose="02070309020205020404" pitchFamily="49" charset="0"/>
              <a:cs typeface="Courier New" panose="02070309020205020404" pitchFamily="49" charset="0"/>
            </a:endParaRPr>
          </a:p>
          <a:p>
            <a:pPr marL="0" indent="0">
              <a:buNone/>
            </a:pPr>
            <a:r>
              <a:rPr lang="en-US" sz="2000" b="1" dirty="0" err="1">
                <a:latin typeface="Courier New" panose="02070309020205020404" pitchFamily="49" charset="0"/>
                <a:cs typeface="Courier New" panose="02070309020205020404" pitchFamily="49" charset="0"/>
              </a:rPr>
              <a:t>sbatch</a:t>
            </a:r>
            <a:r>
              <a:rPr lang="en-US" sz="2000" b="1" dirty="0">
                <a:latin typeface="Courier New" panose="02070309020205020404" pitchFamily="49" charset="0"/>
                <a:cs typeface="Courier New" panose="02070309020205020404" pitchFamily="49" charset="0"/>
              </a:rPr>
              <a:t> –-array 1-6 fastqc.sh</a:t>
            </a:r>
          </a:p>
          <a:p>
            <a:pPr marL="914400" lvl="2" indent="0">
              <a:buNone/>
            </a:pPr>
            <a:endParaRPr lang="en-US" sz="2400" dirty="0">
              <a:latin typeface="Courier New" panose="02070309020205020404" pitchFamily="49" charset="0"/>
              <a:cs typeface="Courier New" panose="02070309020205020404" pitchFamily="49" charset="0"/>
            </a:endParaRPr>
          </a:p>
        </p:txBody>
      </p:sp>
      <p:pic>
        <p:nvPicPr>
          <p:cNvPr id="7" name="Picture 6">
            <a:extLst>
              <a:ext uri="{FF2B5EF4-FFF2-40B4-BE49-F238E27FC236}">
                <a16:creationId xmlns:a16="http://schemas.microsoft.com/office/drawing/2014/main" xmlns="" id="{66BDF456-374F-42DA-A3CC-7C46643A7233}"/>
              </a:ext>
            </a:extLst>
          </p:cNvPr>
          <p:cNvPicPr>
            <a:picLocks noChangeAspect="1"/>
          </p:cNvPicPr>
          <p:nvPr/>
        </p:nvPicPr>
        <p:blipFill>
          <a:blip r:embed="rId2"/>
          <a:stretch>
            <a:fillRect/>
          </a:stretch>
        </p:blipFill>
        <p:spPr>
          <a:xfrm>
            <a:off x="0" y="83622"/>
            <a:ext cx="12192000" cy="393143"/>
          </a:xfrm>
          <a:prstGeom prst="rect">
            <a:avLst/>
          </a:prstGeom>
        </p:spPr>
      </p:pic>
    </p:spTree>
    <p:extLst>
      <p:ext uri="{BB962C8B-B14F-4D97-AF65-F5344CB8AC3E}">
        <p14:creationId xmlns:p14="http://schemas.microsoft.com/office/powerpoint/2010/main" val="3083755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850C75-42FB-4456-82A9-32106D913EC5}"/>
              </a:ext>
            </a:extLst>
          </p:cNvPr>
          <p:cNvSpPr>
            <a:spLocks noGrp="1"/>
          </p:cNvSpPr>
          <p:nvPr>
            <p:ph type="title"/>
          </p:nvPr>
        </p:nvSpPr>
        <p:spPr/>
        <p:txBody>
          <a:bodyPr>
            <a:normAutofit/>
          </a:bodyPr>
          <a:lstStyle/>
          <a:p>
            <a:r>
              <a:rPr lang="en-US" sz="3600" b="1" dirty="0">
                <a:solidFill>
                  <a:srgbClr val="0000FF"/>
                </a:solidFill>
                <a:latin typeface="Times New Roman" panose="02020603050405020304" pitchFamily="18" charset="0"/>
                <a:cs typeface="Times New Roman" panose="02020603050405020304" pitchFamily="18" charset="0"/>
              </a:rPr>
              <a:t>Advantages of submitting job script</a:t>
            </a:r>
          </a:p>
        </p:txBody>
      </p:sp>
      <p:sp>
        <p:nvSpPr>
          <p:cNvPr id="3" name="Content Placeholder 2">
            <a:extLst>
              <a:ext uri="{FF2B5EF4-FFF2-40B4-BE49-F238E27FC236}">
                <a16:creationId xmlns:a16="http://schemas.microsoft.com/office/drawing/2014/main" xmlns="" id="{781D9C0C-7984-49ED-8213-5BE594B4F3FF}"/>
              </a:ext>
            </a:extLst>
          </p:cNvPr>
          <p:cNvSpPr>
            <a:spLocks noGrp="1"/>
          </p:cNvSpPr>
          <p:nvPr>
            <p:ph idx="1"/>
          </p:nvPr>
        </p:nvSpPr>
        <p:spPr>
          <a:xfrm>
            <a:off x="838200" y="1825625"/>
            <a:ext cx="10515600" cy="2319655"/>
          </a:xfrm>
        </p:spPr>
        <p:txBody>
          <a:bodyPr>
            <a:normAutofit/>
          </a:bodyPr>
          <a:lstStyle/>
          <a:p>
            <a:r>
              <a:rPr lang="en-US" sz="2400" dirty="0">
                <a:latin typeface="Times New Roman" panose="02020603050405020304" pitchFamily="18" charset="0"/>
                <a:cs typeface="Times New Roman" panose="02020603050405020304" pitchFamily="18" charset="0"/>
              </a:rPr>
              <a:t>Easy to run multiple samples</a:t>
            </a:r>
          </a:p>
          <a:p>
            <a:r>
              <a:rPr lang="en-US" sz="2400" dirty="0">
                <a:latin typeface="Times New Roman" panose="02020603050405020304" pitchFamily="18" charset="0"/>
                <a:cs typeface="Times New Roman" panose="02020603050405020304" pitchFamily="18" charset="0"/>
              </a:rPr>
              <a:t>Use cluster resources only for the required amount of time</a:t>
            </a:r>
          </a:p>
          <a:p>
            <a:r>
              <a:rPr lang="en-US" sz="2400" dirty="0">
                <a:latin typeface="Times New Roman" panose="02020603050405020304" pitchFamily="18" charset="0"/>
                <a:cs typeface="Times New Roman" panose="02020603050405020304" pitchFamily="18" charset="0"/>
              </a:rPr>
              <a:t>Setup a workflow of analysis</a:t>
            </a:r>
          </a:p>
          <a:p>
            <a:r>
              <a:rPr lang="en-US" sz="2400" dirty="0">
                <a:latin typeface="Times New Roman" panose="02020603050405020304" pitchFamily="18" charset="0"/>
                <a:cs typeface="Times New Roman" panose="02020603050405020304" pitchFamily="18" charset="0"/>
              </a:rPr>
              <a:t>Easy way to document our work</a:t>
            </a:r>
          </a:p>
        </p:txBody>
      </p:sp>
      <p:pic>
        <p:nvPicPr>
          <p:cNvPr id="6" name="Picture 5">
            <a:extLst>
              <a:ext uri="{FF2B5EF4-FFF2-40B4-BE49-F238E27FC236}">
                <a16:creationId xmlns:a16="http://schemas.microsoft.com/office/drawing/2014/main" xmlns="" id="{C76892F1-A6E4-45FC-B4CB-0F451AD7B791}"/>
              </a:ext>
            </a:extLst>
          </p:cNvPr>
          <p:cNvPicPr>
            <a:picLocks noChangeAspect="1"/>
          </p:cNvPicPr>
          <p:nvPr/>
        </p:nvPicPr>
        <p:blipFill>
          <a:blip r:embed="rId2"/>
          <a:stretch>
            <a:fillRect/>
          </a:stretch>
        </p:blipFill>
        <p:spPr>
          <a:xfrm>
            <a:off x="0" y="33616"/>
            <a:ext cx="12192000" cy="393143"/>
          </a:xfrm>
          <a:prstGeom prst="rect">
            <a:avLst/>
          </a:prstGeom>
        </p:spPr>
      </p:pic>
    </p:spTree>
    <p:extLst>
      <p:ext uri="{BB962C8B-B14F-4D97-AF65-F5344CB8AC3E}">
        <p14:creationId xmlns:p14="http://schemas.microsoft.com/office/powerpoint/2010/main" val="306435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F1A9D09-918F-4DEE-AED2-E5D678AAD071}"/>
              </a:ext>
            </a:extLst>
          </p:cNvPr>
          <p:cNvSpPr txBox="1"/>
          <p:nvPr/>
        </p:nvSpPr>
        <p:spPr>
          <a:xfrm>
            <a:off x="815895" y="4157185"/>
            <a:ext cx="2852855" cy="400110"/>
          </a:xfrm>
          <a:prstGeom prst="rect">
            <a:avLst/>
          </a:prstGeom>
          <a:noFill/>
          <a:ln w="38100">
            <a:solidFill>
              <a:srgbClr val="C00000"/>
            </a:solidFill>
          </a:ln>
        </p:spPr>
        <p:txBody>
          <a:bodyPr wrap="square" rtlCol="0">
            <a:spAutoFit/>
          </a:bodyPr>
          <a:lstStyle/>
          <a:p>
            <a:pPr algn="ctr"/>
            <a:r>
              <a:rPr lang="en-US" sz="2000" dirty="0">
                <a:latin typeface="Courier New" panose="02070309020205020404" pitchFamily="49" charset="0"/>
                <a:cs typeface="Courier New" panose="02070309020205020404" pitchFamily="49" charset="0"/>
              </a:rPr>
              <a:t>-t or --threads</a:t>
            </a:r>
          </a:p>
        </p:txBody>
      </p:sp>
      <p:sp>
        <p:nvSpPr>
          <p:cNvPr id="5" name="TextBox 4">
            <a:extLst>
              <a:ext uri="{FF2B5EF4-FFF2-40B4-BE49-F238E27FC236}">
                <a16:creationId xmlns:a16="http://schemas.microsoft.com/office/drawing/2014/main" xmlns="" id="{4D27E746-E76B-4659-9710-98FC2253E5F7}"/>
              </a:ext>
            </a:extLst>
          </p:cNvPr>
          <p:cNvSpPr txBox="1"/>
          <p:nvPr/>
        </p:nvSpPr>
        <p:spPr>
          <a:xfrm>
            <a:off x="815895" y="1820353"/>
            <a:ext cx="2852855" cy="400110"/>
          </a:xfrm>
          <a:prstGeom prst="rect">
            <a:avLst/>
          </a:prstGeom>
          <a:noFill/>
          <a:ln w="38100">
            <a:solidFill>
              <a:srgbClr val="C00000"/>
            </a:solidFill>
          </a:ln>
        </p:spPr>
        <p:txBody>
          <a:bodyPr wrap="square" rtlCol="0">
            <a:spAutoFit/>
          </a:bodyPr>
          <a:lstStyle/>
          <a:p>
            <a:pPr algn="ctr"/>
            <a:r>
              <a:rPr lang="en-US" sz="2000" dirty="0" err="1">
                <a:latin typeface="Courier"/>
                <a:cs typeface="Courier"/>
              </a:rPr>
              <a:t>fastqc</a:t>
            </a:r>
            <a:r>
              <a:rPr lang="en-US" sz="2000" dirty="0">
                <a:latin typeface="Courier"/>
                <a:cs typeface="Courier"/>
              </a:rPr>
              <a:t> --help</a:t>
            </a:r>
          </a:p>
        </p:txBody>
      </p:sp>
      <p:sp>
        <p:nvSpPr>
          <p:cNvPr id="2" name="Title 1">
            <a:extLst>
              <a:ext uri="{FF2B5EF4-FFF2-40B4-BE49-F238E27FC236}">
                <a16:creationId xmlns:a16="http://schemas.microsoft.com/office/drawing/2014/main" xmlns="" id="{6464EB3D-8277-4A11-900E-5DB63FBB5B5D}"/>
              </a:ext>
            </a:extLst>
          </p:cNvPr>
          <p:cNvSpPr>
            <a:spLocks noGrp="1"/>
          </p:cNvSpPr>
          <p:nvPr>
            <p:ph type="title"/>
          </p:nvPr>
        </p:nvSpPr>
        <p:spPr>
          <a:xfrm>
            <a:off x="712346" y="811360"/>
            <a:ext cx="11229975" cy="1325563"/>
          </a:xfrm>
        </p:spPr>
        <p:txBody>
          <a:bodyPr>
            <a:noAutofit/>
          </a:bodyPr>
          <a:lstStyle/>
          <a:p>
            <a:r>
              <a:rPr lang="en-US" sz="2200" dirty="0">
                <a:latin typeface="Times New Roman" panose="02020603050405020304" pitchFamily="18" charset="0"/>
                <a:cs typeface="Times New Roman" panose="02020603050405020304" pitchFamily="18" charset="0"/>
              </a:rPr>
              <a:t>Command that shows list of available parameters associated with running </a:t>
            </a:r>
            <a:r>
              <a:rPr lang="en-US" sz="2200" dirty="0" err="1">
                <a:latin typeface="Times New Roman" panose="02020603050405020304" pitchFamily="18" charset="0"/>
                <a:cs typeface="Times New Roman" panose="02020603050405020304" pitchFamily="18" charset="0"/>
              </a:rPr>
              <a:t>fastqc</a:t>
            </a:r>
            <a:r>
              <a:rPr lang="en-US" sz="2200" dirty="0">
                <a:latin typeface="Times New Roman" panose="02020603050405020304" pitchFamily="18" charset="0"/>
                <a:cs typeface="Times New Roman" panose="02020603050405020304" pitchFamily="18" charset="0"/>
              </a:rPr>
              <a:t> in order to improve the quality of data, input and outputs options</a:t>
            </a:r>
            <a:r>
              <a:rPr lang="en-US" sz="2200" dirty="0"/>
              <a:t/>
            </a:r>
            <a:br>
              <a:rPr lang="en-US" sz="2200" dirty="0"/>
            </a:br>
            <a:endParaRPr lang="en-US" sz="2200" dirty="0"/>
          </a:p>
        </p:txBody>
      </p:sp>
      <p:sp>
        <p:nvSpPr>
          <p:cNvPr id="3" name="Content Placeholder 2">
            <a:extLst>
              <a:ext uri="{FF2B5EF4-FFF2-40B4-BE49-F238E27FC236}">
                <a16:creationId xmlns:a16="http://schemas.microsoft.com/office/drawing/2014/main" xmlns="" id="{5C1730A5-E01B-4742-9DF7-386C486240C4}"/>
              </a:ext>
            </a:extLst>
          </p:cNvPr>
          <p:cNvSpPr>
            <a:spLocks noGrp="1"/>
          </p:cNvSpPr>
          <p:nvPr>
            <p:ph idx="1"/>
          </p:nvPr>
        </p:nvSpPr>
        <p:spPr>
          <a:xfrm>
            <a:off x="712346" y="2888742"/>
            <a:ext cx="11140707" cy="2536887"/>
          </a:xfrm>
        </p:spPr>
        <p:txBody>
          <a:bodyPr>
            <a:normAutofit/>
          </a:bodyPr>
          <a:lstStyle/>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200" dirty="0">
                <a:latin typeface="Times New Roman" panose="02020603050405020304" pitchFamily="18" charset="0"/>
                <a:ea typeface="+mj-ea"/>
                <a:cs typeface="Times New Roman" panose="02020603050405020304" pitchFamily="18" charset="0"/>
              </a:rPr>
              <a:t>When you have lots of samples to run it is useful to have parameter(s) that help increase the speed of the job</a:t>
            </a:r>
          </a:p>
        </p:txBody>
      </p:sp>
      <p:pic>
        <p:nvPicPr>
          <p:cNvPr id="8" name="Picture 7">
            <a:extLst>
              <a:ext uri="{FF2B5EF4-FFF2-40B4-BE49-F238E27FC236}">
                <a16:creationId xmlns:a16="http://schemas.microsoft.com/office/drawing/2014/main" xmlns="" id="{92A9D790-1655-4F58-B787-4AF0F644E149}"/>
              </a:ext>
            </a:extLst>
          </p:cNvPr>
          <p:cNvPicPr>
            <a:picLocks noChangeAspect="1"/>
          </p:cNvPicPr>
          <p:nvPr/>
        </p:nvPicPr>
        <p:blipFill>
          <a:blip r:embed="rId3"/>
          <a:stretch>
            <a:fillRect/>
          </a:stretch>
        </p:blipFill>
        <p:spPr>
          <a:xfrm>
            <a:off x="0" y="80475"/>
            <a:ext cx="12192000" cy="393143"/>
          </a:xfrm>
          <a:prstGeom prst="rect">
            <a:avLst/>
          </a:prstGeom>
        </p:spPr>
      </p:pic>
    </p:spTree>
    <p:extLst>
      <p:ext uri="{BB962C8B-B14F-4D97-AF65-F5344CB8AC3E}">
        <p14:creationId xmlns:p14="http://schemas.microsoft.com/office/powerpoint/2010/main" val="2163933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EC4AD7-535C-4361-A85F-E0CA4E71A53C}"/>
              </a:ext>
            </a:extLst>
          </p:cNvPr>
          <p:cNvSpPr>
            <a:spLocks noGrp="1"/>
          </p:cNvSpPr>
          <p:nvPr>
            <p:ph type="title"/>
          </p:nvPr>
        </p:nvSpPr>
        <p:spPr/>
        <p:txBody>
          <a:bodyPr>
            <a:normAutofit/>
          </a:bodyPr>
          <a:lstStyle/>
          <a:p>
            <a:r>
              <a:rPr lang="en-US" sz="3600" b="1" dirty="0">
                <a:solidFill>
                  <a:srgbClr val="0000FF"/>
                </a:solidFill>
                <a:latin typeface="Times New Roman" panose="02020603050405020304" pitchFamily="18" charset="0"/>
                <a:cs typeface="Times New Roman" panose="02020603050405020304" pitchFamily="18" charset="0"/>
              </a:rPr>
              <a:t>Rerun </a:t>
            </a:r>
            <a:r>
              <a:rPr lang="en-US" sz="3600" b="1" dirty="0" err="1">
                <a:solidFill>
                  <a:srgbClr val="0000FF"/>
                </a:solidFill>
                <a:latin typeface="Times New Roman" panose="02020603050405020304" pitchFamily="18" charset="0"/>
                <a:cs typeface="Times New Roman" panose="02020603050405020304" pitchFamily="18" charset="0"/>
              </a:rPr>
              <a:t>fastqc</a:t>
            </a:r>
            <a:r>
              <a:rPr lang="en-US" sz="3600" b="1" dirty="0">
                <a:solidFill>
                  <a:srgbClr val="0000FF"/>
                </a:solidFill>
                <a:latin typeface="Times New Roman" panose="02020603050405020304" pitchFamily="18" charset="0"/>
                <a:cs typeface="Times New Roman" panose="02020603050405020304" pitchFamily="18" charset="0"/>
              </a:rPr>
              <a:t> script</a:t>
            </a:r>
          </a:p>
        </p:txBody>
      </p:sp>
      <p:sp>
        <p:nvSpPr>
          <p:cNvPr id="3" name="Content Placeholder 2">
            <a:extLst>
              <a:ext uri="{FF2B5EF4-FFF2-40B4-BE49-F238E27FC236}">
                <a16:creationId xmlns:a16="http://schemas.microsoft.com/office/drawing/2014/main" xmlns="" id="{2CD0607D-777D-4EAB-911F-054B926EE4E3}"/>
              </a:ext>
            </a:extLst>
          </p:cNvPr>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Please go to the previous </a:t>
            </a:r>
            <a:r>
              <a:rPr lang="en-US" sz="2400" dirty="0" err="1">
                <a:latin typeface="Times New Roman" panose="02020603050405020304" pitchFamily="18" charset="0"/>
                <a:cs typeface="Times New Roman" panose="02020603050405020304" pitchFamily="18" charset="0"/>
              </a:rPr>
              <a:t>fastqc</a:t>
            </a:r>
            <a:r>
              <a:rPr lang="en-US" sz="2400" dirty="0">
                <a:latin typeface="Times New Roman" panose="02020603050405020304" pitchFamily="18" charset="0"/>
                <a:cs typeface="Times New Roman" panose="02020603050405020304" pitchFamily="18" charset="0"/>
              </a:rPr>
              <a:t> script </a:t>
            </a:r>
          </a:p>
          <a:p>
            <a:r>
              <a:rPr lang="en-US" sz="2400" dirty="0">
                <a:latin typeface="Times New Roman" panose="02020603050405020304" pitchFamily="18" charset="0"/>
                <a:cs typeface="Times New Roman" panose="02020603050405020304" pitchFamily="18" charset="0"/>
              </a:rPr>
              <a:t>Modify it to include --threads option</a:t>
            </a:r>
          </a:p>
          <a:p>
            <a:r>
              <a:rPr lang="en-US" sz="2400" dirty="0">
                <a:latin typeface="Times New Roman" panose="02020603050405020304" pitchFamily="18" charset="0"/>
                <a:cs typeface="Times New Roman" panose="02020603050405020304" pitchFamily="18" charset="0"/>
              </a:rPr>
              <a:t>Rerun it so that it generates output in a new folder within results folder</a:t>
            </a:r>
          </a:p>
          <a:p>
            <a:r>
              <a:rPr lang="en-US" sz="2400" dirty="0">
                <a:latin typeface="Times New Roman" panose="02020603050405020304" pitchFamily="18" charset="0"/>
                <a:cs typeface="Times New Roman" panose="02020603050405020304" pitchFamily="18" charset="0"/>
              </a:rPr>
              <a:t>Let me know if you have any questions</a:t>
            </a:r>
          </a:p>
        </p:txBody>
      </p:sp>
      <p:pic>
        <p:nvPicPr>
          <p:cNvPr id="6" name="Picture 5">
            <a:extLst>
              <a:ext uri="{FF2B5EF4-FFF2-40B4-BE49-F238E27FC236}">
                <a16:creationId xmlns:a16="http://schemas.microsoft.com/office/drawing/2014/main" xmlns="" id="{518A24C3-BFEF-4802-AC34-58A289D4C830}"/>
              </a:ext>
            </a:extLst>
          </p:cNvPr>
          <p:cNvPicPr>
            <a:picLocks noChangeAspect="1"/>
          </p:cNvPicPr>
          <p:nvPr/>
        </p:nvPicPr>
        <p:blipFill>
          <a:blip r:embed="rId2"/>
          <a:stretch>
            <a:fillRect/>
          </a:stretch>
        </p:blipFill>
        <p:spPr>
          <a:xfrm>
            <a:off x="0" y="101085"/>
            <a:ext cx="12192000" cy="393143"/>
          </a:xfrm>
          <a:prstGeom prst="rect">
            <a:avLst/>
          </a:prstGeom>
        </p:spPr>
      </p:pic>
    </p:spTree>
    <p:extLst>
      <p:ext uri="{BB962C8B-B14F-4D97-AF65-F5344CB8AC3E}">
        <p14:creationId xmlns:p14="http://schemas.microsoft.com/office/powerpoint/2010/main" val="263151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86DA65F-D872-42A7-A2C8-2F3B47368699}"/>
              </a:ext>
            </a:extLst>
          </p:cNvPr>
          <p:cNvSpPr txBox="1"/>
          <p:nvPr/>
        </p:nvSpPr>
        <p:spPr>
          <a:xfrm>
            <a:off x="857307" y="2151691"/>
            <a:ext cx="9453565" cy="978694"/>
          </a:xfrm>
          <a:prstGeom prst="rect">
            <a:avLst/>
          </a:prstGeom>
          <a:noFill/>
          <a:ln w="38100">
            <a:solidFill>
              <a:srgbClr val="C00000"/>
            </a:solidFill>
          </a:ln>
        </p:spPr>
        <p:txBody>
          <a:bodyPr wrap="square" rtlCol="0">
            <a:spAutoFit/>
          </a:bodyPr>
          <a:lstStyle/>
          <a:p>
            <a:endParaRPr lang="en-US" dirty="0"/>
          </a:p>
        </p:txBody>
      </p:sp>
      <p:sp>
        <p:nvSpPr>
          <p:cNvPr id="2" name="Title 1">
            <a:extLst>
              <a:ext uri="{FF2B5EF4-FFF2-40B4-BE49-F238E27FC236}">
                <a16:creationId xmlns:a16="http://schemas.microsoft.com/office/drawing/2014/main" xmlns="" id="{80A491F7-2613-4D56-AB3B-1BA79BFDCE8C}"/>
              </a:ext>
            </a:extLst>
          </p:cNvPr>
          <p:cNvSpPr>
            <a:spLocks noGrp="1"/>
          </p:cNvSpPr>
          <p:nvPr>
            <p:ph type="title"/>
          </p:nvPr>
        </p:nvSpPr>
        <p:spPr>
          <a:xfrm>
            <a:off x="801551" y="868215"/>
            <a:ext cx="11074499" cy="1126274"/>
          </a:xfrm>
        </p:spPr>
        <p:txBody>
          <a:bodyPr>
            <a:noAutofit/>
          </a:bodyPr>
          <a:lstStyle/>
          <a:p>
            <a:r>
              <a:rPr lang="en-US" sz="3600" b="1" dirty="0">
                <a:solidFill>
                  <a:srgbClr val="0000FF"/>
                </a:solidFill>
                <a:latin typeface="Times New Roman" panose="02020603050405020304" pitchFamily="18" charset="0"/>
                <a:cs typeface="Times New Roman" panose="02020603050405020304" pitchFamily="18" charset="0"/>
              </a:rPr>
              <a:t>Steps to download </a:t>
            </a:r>
            <a:r>
              <a:rPr lang="en-US" sz="3600" b="1" dirty="0" err="1">
                <a:solidFill>
                  <a:srgbClr val="0000FF"/>
                </a:solidFill>
                <a:latin typeface="Times New Roman" panose="02020603050405020304" pitchFamily="18" charset="0"/>
                <a:cs typeface="Times New Roman" panose="02020603050405020304" pitchFamily="18" charset="0"/>
              </a:rPr>
              <a:t>fastqc</a:t>
            </a:r>
            <a:r>
              <a:rPr lang="en-US" sz="3600" b="1" dirty="0">
                <a:solidFill>
                  <a:srgbClr val="0000FF"/>
                </a:solidFill>
                <a:latin typeface="Times New Roman" panose="02020603050405020304" pitchFamily="18" charset="0"/>
                <a:cs typeface="Times New Roman" panose="02020603050405020304" pitchFamily="18" charset="0"/>
              </a:rPr>
              <a:t> summary report (html) file</a:t>
            </a:r>
            <a:br>
              <a:rPr lang="en-US" sz="3600" b="1" dirty="0">
                <a:solidFill>
                  <a:srgbClr val="0000FF"/>
                </a:solidFill>
                <a:latin typeface="Times New Roman" panose="02020603050405020304" pitchFamily="18" charset="0"/>
                <a:cs typeface="Times New Roman" panose="02020603050405020304" pitchFamily="18" charset="0"/>
              </a:rPr>
            </a:b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xmlns="" id="{89139F9E-30B6-4FD0-8179-11EB4176AA34}"/>
              </a:ext>
            </a:extLst>
          </p:cNvPr>
          <p:cNvSpPr txBox="1">
            <a:spLocks/>
          </p:cNvSpPr>
          <p:nvPr/>
        </p:nvSpPr>
        <p:spPr>
          <a:xfrm>
            <a:off x="967831" y="1750741"/>
            <a:ext cx="10515600" cy="1312243"/>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
            </a:r>
            <a:br>
              <a:rPr lang="en-US" dirty="0"/>
            </a:br>
            <a:r>
              <a:rPr lang="en-US" sz="2000" dirty="0">
                <a:latin typeface="Courier New" panose="02070309020205020404" pitchFamily="49" charset="0"/>
                <a:cs typeface="Courier New" panose="02070309020205020404" pitchFamily="49" charset="0"/>
              </a:rPr>
              <a:t>1.rsync C4-45-2_1_100K_fastqc.html rdonthu@wolf.cs.fiu.edu:</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2.Use </a:t>
            </a:r>
            <a:r>
              <a:rPr lang="en-US" sz="2000" dirty="0" err="1">
                <a:latin typeface="Courier New" panose="02070309020205020404" pitchFamily="49" charset="0"/>
                <a:cs typeface="Courier New" panose="02070309020205020404" pitchFamily="49" charset="0"/>
              </a:rPr>
              <a:t>mobaxterm</a:t>
            </a:r>
            <a:r>
              <a:rPr lang="en-US" sz="2000" dirty="0">
                <a:latin typeface="Courier New" panose="02070309020205020404" pitchFamily="49" charset="0"/>
                <a:cs typeface="Courier New" panose="02070309020205020404" pitchFamily="49" charset="0"/>
              </a:rPr>
              <a:t> sftp window to download to your laptop</a:t>
            </a:r>
            <a:endParaRPr lang="en-US" dirty="0">
              <a:latin typeface="Courier New" panose="02070309020205020404" pitchFamily="49" charset="0"/>
              <a:cs typeface="Courier New" panose="02070309020205020404" pitchFamily="49" charset="0"/>
            </a:endParaRPr>
          </a:p>
        </p:txBody>
      </p:sp>
      <p:pic>
        <p:nvPicPr>
          <p:cNvPr id="7" name="Picture 6">
            <a:extLst>
              <a:ext uri="{FF2B5EF4-FFF2-40B4-BE49-F238E27FC236}">
                <a16:creationId xmlns:a16="http://schemas.microsoft.com/office/drawing/2014/main" xmlns="" id="{6DC04FD3-9BCA-4C56-9FBE-509EBAF23127}"/>
              </a:ext>
            </a:extLst>
          </p:cNvPr>
          <p:cNvPicPr>
            <a:picLocks noChangeAspect="1"/>
          </p:cNvPicPr>
          <p:nvPr/>
        </p:nvPicPr>
        <p:blipFill>
          <a:blip r:embed="rId2"/>
          <a:stretch>
            <a:fillRect/>
          </a:stretch>
        </p:blipFill>
        <p:spPr>
          <a:xfrm>
            <a:off x="0" y="33809"/>
            <a:ext cx="12192000" cy="393143"/>
          </a:xfrm>
          <a:prstGeom prst="rect">
            <a:avLst/>
          </a:prstGeom>
        </p:spPr>
      </p:pic>
    </p:spTree>
    <p:extLst>
      <p:ext uri="{BB962C8B-B14F-4D97-AF65-F5344CB8AC3E}">
        <p14:creationId xmlns:p14="http://schemas.microsoft.com/office/powerpoint/2010/main" val="1809007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57D61A-80A6-4E6E-87F5-7CD4C5F973CF}"/>
              </a:ext>
            </a:extLst>
          </p:cNvPr>
          <p:cNvSpPr>
            <a:spLocks noGrp="1"/>
          </p:cNvSpPr>
          <p:nvPr>
            <p:ph type="title"/>
          </p:nvPr>
        </p:nvSpPr>
        <p:spPr/>
        <p:txBody>
          <a:bodyPr>
            <a:normAutofit/>
          </a:bodyPr>
          <a:lstStyle/>
          <a:p>
            <a:pPr algn="ctr"/>
            <a:r>
              <a:rPr lang="en-US" sz="3600" b="1" dirty="0" err="1">
                <a:solidFill>
                  <a:srgbClr val="0000FF"/>
                </a:solidFill>
                <a:latin typeface="Times New Roman" panose="02020603050405020304" pitchFamily="18" charset="0"/>
                <a:cs typeface="Times New Roman" panose="02020603050405020304" pitchFamily="18" charset="0"/>
              </a:rPr>
              <a:t>FastQC</a:t>
            </a:r>
            <a:r>
              <a:rPr lang="en-US" sz="3600" b="1" dirty="0">
                <a:solidFill>
                  <a:srgbClr val="0000FF"/>
                </a:solidFill>
                <a:latin typeface="Times New Roman" panose="02020603050405020304" pitchFamily="18" charset="0"/>
                <a:cs typeface="Times New Roman" panose="02020603050405020304" pitchFamily="18" charset="0"/>
              </a:rPr>
              <a:t> summary report</a:t>
            </a:r>
          </a:p>
        </p:txBody>
      </p:sp>
      <p:sp>
        <p:nvSpPr>
          <p:cNvPr id="3" name="Content Placeholder 2">
            <a:extLst>
              <a:ext uri="{FF2B5EF4-FFF2-40B4-BE49-F238E27FC236}">
                <a16:creationId xmlns:a16="http://schemas.microsoft.com/office/drawing/2014/main" xmlns="" id="{DE435F03-F250-45E0-9DC4-A746084B7A2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540BE06C-E03B-4BD4-ABB4-49766157EEA7}"/>
              </a:ext>
            </a:extLst>
          </p:cNvPr>
          <p:cNvPicPr>
            <a:picLocks noChangeAspect="1"/>
          </p:cNvPicPr>
          <p:nvPr/>
        </p:nvPicPr>
        <p:blipFill rotWithShape="1">
          <a:blip r:embed="rId2"/>
          <a:srcRect t="11736" b="30625"/>
          <a:stretch/>
        </p:blipFill>
        <p:spPr>
          <a:xfrm>
            <a:off x="952500" y="1825625"/>
            <a:ext cx="10287000" cy="3952876"/>
          </a:xfrm>
          <a:prstGeom prst="rect">
            <a:avLst/>
          </a:prstGeom>
        </p:spPr>
      </p:pic>
      <p:pic>
        <p:nvPicPr>
          <p:cNvPr id="7" name="Picture 6">
            <a:extLst>
              <a:ext uri="{FF2B5EF4-FFF2-40B4-BE49-F238E27FC236}">
                <a16:creationId xmlns:a16="http://schemas.microsoft.com/office/drawing/2014/main" xmlns="" id="{B3A0870F-F31C-4A6A-9F4A-BB96F3416900}"/>
              </a:ext>
            </a:extLst>
          </p:cNvPr>
          <p:cNvPicPr>
            <a:picLocks noChangeAspect="1"/>
          </p:cNvPicPr>
          <p:nvPr/>
        </p:nvPicPr>
        <p:blipFill>
          <a:blip r:embed="rId3"/>
          <a:stretch>
            <a:fillRect/>
          </a:stretch>
        </p:blipFill>
        <p:spPr>
          <a:xfrm>
            <a:off x="0" y="33616"/>
            <a:ext cx="12192000" cy="393143"/>
          </a:xfrm>
          <a:prstGeom prst="rect">
            <a:avLst/>
          </a:prstGeom>
        </p:spPr>
      </p:pic>
    </p:spTree>
    <p:extLst>
      <p:ext uri="{BB962C8B-B14F-4D97-AF65-F5344CB8AC3E}">
        <p14:creationId xmlns:p14="http://schemas.microsoft.com/office/powerpoint/2010/main" val="2308397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18632274-A3B4-4454-878D-DFFD215C1A09}"/>
              </a:ext>
            </a:extLst>
          </p:cNvPr>
          <p:cNvSpPr txBox="1">
            <a:spLocks/>
          </p:cNvSpPr>
          <p:nvPr/>
        </p:nvSpPr>
        <p:spPr>
          <a:xfrm>
            <a:off x="1013790" y="1513778"/>
            <a:ext cx="10164417" cy="3248644"/>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0000FF"/>
                </a:solidFill>
                <a:latin typeface="Times New Roman" panose="02020603050405020304" pitchFamily="18" charset="0"/>
                <a:cs typeface="Times New Roman" panose="02020603050405020304" pitchFamily="18" charset="0"/>
              </a:rPr>
              <a:t>Data Pre-processing</a:t>
            </a:r>
            <a:br>
              <a:rPr lang="en-US" b="1" dirty="0">
                <a:solidFill>
                  <a:srgbClr val="0000FF"/>
                </a:solidFill>
                <a:latin typeface="Times New Roman" panose="02020603050405020304" pitchFamily="18" charset="0"/>
                <a:cs typeface="Times New Roman" panose="02020603050405020304" pitchFamily="18" charset="0"/>
              </a:rPr>
            </a:br>
            <a:r>
              <a:rPr lang="en-US" b="1" dirty="0">
                <a:solidFill>
                  <a:srgbClr val="0000FF"/>
                </a:solidFill>
                <a:latin typeface="Times New Roman" panose="02020603050405020304" pitchFamily="18" charset="0"/>
                <a:cs typeface="Times New Roman" panose="02020603050405020304" pitchFamily="18" charset="0"/>
              </a:rPr>
              <a:t/>
            </a:r>
            <a:br>
              <a:rPr lang="en-US" b="1" dirty="0">
                <a:solidFill>
                  <a:srgbClr val="0000FF"/>
                </a:solidFill>
                <a:latin typeface="Times New Roman" panose="02020603050405020304" pitchFamily="18" charset="0"/>
                <a:cs typeface="Times New Roman" panose="02020603050405020304" pitchFamily="18" charset="0"/>
              </a:rPr>
            </a:br>
            <a:r>
              <a:rPr lang="en-US" b="1" dirty="0">
                <a:solidFill>
                  <a:srgbClr val="0000FF"/>
                </a:solidFill>
                <a:latin typeface="Times New Roman" panose="02020603050405020304" pitchFamily="18" charset="0"/>
                <a:cs typeface="Times New Roman" panose="02020603050405020304" pitchFamily="18" charset="0"/>
              </a:rPr>
              <a:t>Day 1</a:t>
            </a:r>
            <a:br>
              <a:rPr lang="en-US" b="1" dirty="0">
                <a:solidFill>
                  <a:srgbClr val="0000FF"/>
                </a:solidFill>
                <a:latin typeface="Times New Roman" panose="02020603050405020304" pitchFamily="18" charset="0"/>
                <a:cs typeface="Times New Roman" panose="02020603050405020304" pitchFamily="18" charset="0"/>
              </a:rPr>
            </a:br>
            <a:r>
              <a:rPr lang="en-US" b="1" dirty="0">
                <a:solidFill>
                  <a:srgbClr val="0000FF"/>
                </a:solidFill>
                <a:latin typeface="Times New Roman" panose="02020603050405020304" pitchFamily="18" charset="0"/>
                <a:cs typeface="Times New Roman" panose="02020603050405020304" pitchFamily="18" charset="0"/>
              </a:rPr>
              <a:t/>
            </a:r>
            <a:br>
              <a:rPr lang="en-US" b="1" dirty="0">
                <a:solidFill>
                  <a:srgbClr val="0000FF"/>
                </a:solidFill>
                <a:latin typeface="Times New Roman" panose="02020603050405020304" pitchFamily="18" charset="0"/>
                <a:cs typeface="Times New Roman" panose="02020603050405020304" pitchFamily="18" charset="0"/>
              </a:rPr>
            </a:br>
            <a:r>
              <a:rPr lang="en-US" sz="4000" b="1" dirty="0">
                <a:solidFill>
                  <a:srgbClr val="0000FF"/>
                </a:solidFill>
                <a:latin typeface="Times New Roman" panose="02020603050405020304" pitchFamily="18" charset="0"/>
                <a:cs typeface="Times New Roman" panose="02020603050405020304" pitchFamily="18" charset="0"/>
              </a:rPr>
              <a:t>[Session 2]</a:t>
            </a:r>
          </a:p>
        </p:txBody>
      </p:sp>
      <p:pic>
        <p:nvPicPr>
          <p:cNvPr id="4" name="Picture 3">
            <a:extLst>
              <a:ext uri="{FF2B5EF4-FFF2-40B4-BE49-F238E27FC236}">
                <a16:creationId xmlns:a16="http://schemas.microsoft.com/office/drawing/2014/main" xmlns="" id="{DABCF68A-6C3E-4EA7-8A59-42CFD67196AC}"/>
              </a:ext>
            </a:extLst>
          </p:cNvPr>
          <p:cNvPicPr>
            <a:picLocks noChangeAspect="1"/>
          </p:cNvPicPr>
          <p:nvPr/>
        </p:nvPicPr>
        <p:blipFill>
          <a:blip r:embed="rId3"/>
          <a:stretch>
            <a:fillRect/>
          </a:stretch>
        </p:blipFill>
        <p:spPr>
          <a:xfrm>
            <a:off x="-2" y="0"/>
            <a:ext cx="12192000" cy="393143"/>
          </a:xfrm>
          <a:prstGeom prst="rect">
            <a:avLst/>
          </a:prstGeom>
        </p:spPr>
      </p:pic>
    </p:spTree>
    <p:extLst>
      <p:ext uri="{BB962C8B-B14F-4D97-AF65-F5344CB8AC3E}">
        <p14:creationId xmlns:p14="http://schemas.microsoft.com/office/powerpoint/2010/main" val="2255238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2E7F74-4EB7-4F3E-8BBC-5C4EAF56255B}"/>
              </a:ext>
            </a:extLst>
          </p:cNvPr>
          <p:cNvSpPr>
            <a:spLocks noGrp="1"/>
          </p:cNvSpPr>
          <p:nvPr>
            <p:ph type="title"/>
          </p:nvPr>
        </p:nvSpPr>
        <p:spPr>
          <a:xfrm>
            <a:off x="1214677" y="654877"/>
            <a:ext cx="9424532" cy="687532"/>
          </a:xfrm>
        </p:spPr>
        <p:txBody>
          <a:bodyPr>
            <a:norm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Per Base Sequence Quality</a:t>
            </a:r>
          </a:p>
        </p:txBody>
      </p:sp>
      <p:pic>
        <p:nvPicPr>
          <p:cNvPr id="5" name="Picture 4">
            <a:extLst>
              <a:ext uri="{FF2B5EF4-FFF2-40B4-BE49-F238E27FC236}">
                <a16:creationId xmlns:a16="http://schemas.microsoft.com/office/drawing/2014/main" xmlns="" id="{E29ABCBA-44D3-412E-AE2C-65E8289BF39D}"/>
              </a:ext>
            </a:extLst>
          </p:cNvPr>
          <p:cNvPicPr>
            <a:picLocks noChangeAspect="1"/>
          </p:cNvPicPr>
          <p:nvPr/>
        </p:nvPicPr>
        <p:blipFill rotWithShape="1">
          <a:blip r:embed="rId2"/>
          <a:srcRect t="11111" b="7222"/>
          <a:stretch/>
        </p:blipFill>
        <p:spPr>
          <a:xfrm>
            <a:off x="1729474" y="1530022"/>
            <a:ext cx="8394938" cy="4570578"/>
          </a:xfrm>
          <a:prstGeom prst="rect">
            <a:avLst/>
          </a:prstGeom>
        </p:spPr>
      </p:pic>
      <p:pic>
        <p:nvPicPr>
          <p:cNvPr id="6" name="Picture 5">
            <a:extLst>
              <a:ext uri="{FF2B5EF4-FFF2-40B4-BE49-F238E27FC236}">
                <a16:creationId xmlns:a16="http://schemas.microsoft.com/office/drawing/2014/main" xmlns="" id="{3CC6DC10-2E81-4173-9ADB-EAAB1B526A00}"/>
              </a:ext>
            </a:extLst>
          </p:cNvPr>
          <p:cNvPicPr>
            <a:picLocks noChangeAspect="1"/>
          </p:cNvPicPr>
          <p:nvPr/>
        </p:nvPicPr>
        <p:blipFill>
          <a:blip r:embed="rId3"/>
          <a:stretch>
            <a:fillRect/>
          </a:stretch>
        </p:blipFill>
        <p:spPr>
          <a:xfrm>
            <a:off x="0" y="74121"/>
            <a:ext cx="12192000" cy="393143"/>
          </a:xfrm>
          <a:prstGeom prst="rect">
            <a:avLst/>
          </a:prstGeom>
        </p:spPr>
      </p:pic>
    </p:spTree>
    <p:extLst>
      <p:ext uri="{BB962C8B-B14F-4D97-AF65-F5344CB8AC3E}">
        <p14:creationId xmlns:p14="http://schemas.microsoft.com/office/powerpoint/2010/main" val="3282924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858804E-B4A2-4F95-AE69-F86FB161B3BF}"/>
              </a:ext>
            </a:extLst>
          </p:cNvPr>
          <p:cNvPicPr>
            <a:picLocks noChangeAspect="1"/>
          </p:cNvPicPr>
          <p:nvPr/>
        </p:nvPicPr>
        <p:blipFill rotWithShape="1">
          <a:blip r:embed="rId2"/>
          <a:srcRect t="12222" b="11181"/>
          <a:stretch/>
        </p:blipFill>
        <p:spPr>
          <a:xfrm>
            <a:off x="1250082" y="1715271"/>
            <a:ext cx="8898238" cy="4543869"/>
          </a:xfrm>
          <a:prstGeom prst="rect">
            <a:avLst/>
          </a:prstGeom>
        </p:spPr>
      </p:pic>
      <p:sp>
        <p:nvSpPr>
          <p:cNvPr id="6" name="Title 1">
            <a:extLst>
              <a:ext uri="{FF2B5EF4-FFF2-40B4-BE49-F238E27FC236}">
                <a16:creationId xmlns:a16="http://schemas.microsoft.com/office/drawing/2014/main" xmlns="" id="{B42E7F74-4EB7-4F3E-8BBC-5C4EAF56255B}"/>
              </a:ext>
            </a:extLst>
          </p:cNvPr>
          <p:cNvSpPr>
            <a:spLocks noGrp="1"/>
          </p:cNvSpPr>
          <p:nvPr>
            <p:ph type="title"/>
          </p:nvPr>
        </p:nvSpPr>
        <p:spPr>
          <a:xfrm>
            <a:off x="1116980" y="598860"/>
            <a:ext cx="9424532" cy="687532"/>
          </a:xfrm>
        </p:spPr>
        <p:txBody>
          <a:bodyPr>
            <a:norm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Per Sequence Quality Score</a:t>
            </a:r>
          </a:p>
        </p:txBody>
      </p:sp>
      <p:pic>
        <p:nvPicPr>
          <p:cNvPr id="4" name="Picture 3">
            <a:extLst>
              <a:ext uri="{FF2B5EF4-FFF2-40B4-BE49-F238E27FC236}">
                <a16:creationId xmlns:a16="http://schemas.microsoft.com/office/drawing/2014/main" xmlns="" id="{3205F570-41CD-42C7-AB55-4CA26C0575FC}"/>
              </a:ext>
            </a:extLst>
          </p:cNvPr>
          <p:cNvPicPr>
            <a:picLocks noChangeAspect="1"/>
          </p:cNvPicPr>
          <p:nvPr/>
        </p:nvPicPr>
        <p:blipFill>
          <a:blip r:embed="rId3"/>
          <a:stretch>
            <a:fillRect/>
          </a:stretch>
        </p:blipFill>
        <p:spPr>
          <a:xfrm>
            <a:off x="0" y="34148"/>
            <a:ext cx="12192000" cy="393143"/>
          </a:xfrm>
          <a:prstGeom prst="rect">
            <a:avLst/>
          </a:prstGeom>
        </p:spPr>
      </p:pic>
    </p:spTree>
    <p:extLst>
      <p:ext uri="{BB962C8B-B14F-4D97-AF65-F5344CB8AC3E}">
        <p14:creationId xmlns:p14="http://schemas.microsoft.com/office/powerpoint/2010/main" val="4148714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325547B-B6DB-46B6-A29D-852B09ADF7A6}"/>
              </a:ext>
            </a:extLst>
          </p:cNvPr>
          <p:cNvPicPr>
            <a:picLocks noChangeAspect="1"/>
          </p:cNvPicPr>
          <p:nvPr/>
        </p:nvPicPr>
        <p:blipFill rotWithShape="1">
          <a:blip r:embed="rId2"/>
          <a:srcRect t="12545" b="13126"/>
          <a:stretch/>
        </p:blipFill>
        <p:spPr>
          <a:xfrm>
            <a:off x="1374949" y="1646620"/>
            <a:ext cx="8956431" cy="4438133"/>
          </a:xfrm>
          <a:prstGeom prst="rect">
            <a:avLst/>
          </a:prstGeom>
        </p:spPr>
      </p:pic>
      <p:sp>
        <p:nvSpPr>
          <p:cNvPr id="6" name="Title 1">
            <a:extLst>
              <a:ext uri="{FF2B5EF4-FFF2-40B4-BE49-F238E27FC236}">
                <a16:creationId xmlns:a16="http://schemas.microsoft.com/office/drawing/2014/main" xmlns="" id="{B42E7F74-4EB7-4F3E-8BBC-5C4EAF56255B}"/>
              </a:ext>
            </a:extLst>
          </p:cNvPr>
          <p:cNvSpPr>
            <a:spLocks noGrp="1"/>
          </p:cNvSpPr>
          <p:nvPr>
            <p:ph type="title"/>
          </p:nvPr>
        </p:nvSpPr>
        <p:spPr>
          <a:xfrm>
            <a:off x="1140898" y="605408"/>
            <a:ext cx="9424532" cy="687532"/>
          </a:xfrm>
        </p:spPr>
        <p:txBody>
          <a:bodyPr>
            <a:norm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Per Base Sequence Content</a:t>
            </a:r>
          </a:p>
        </p:txBody>
      </p:sp>
      <p:pic>
        <p:nvPicPr>
          <p:cNvPr id="4" name="Picture 3">
            <a:extLst>
              <a:ext uri="{FF2B5EF4-FFF2-40B4-BE49-F238E27FC236}">
                <a16:creationId xmlns:a16="http://schemas.microsoft.com/office/drawing/2014/main" xmlns="" id="{7D83D93A-E5F2-47EE-BE20-B5A3629835C8}"/>
              </a:ext>
            </a:extLst>
          </p:cNvPr>
          <p:cNvPicPr>
            <a:picLocks noChangeAspect="1"/>
          </p:cNvPicPr>
          <p:nvPr/>
        </p:nvPicPr>
        <p:blipFill>
          <a:blip r:embed="rId3"/>
          <a:stretch>
            <a:fillRect/>
          </a:stretch>
        </p:blipFill>
        <p:spPr>
          <a:xfrm>
            <a:off x="0" y="55156"/>
            <a:ext cx="12192000" cy="393143"/>
          </a:xfrm>
          <a:prstGeom prst="rect">
            <a:avLst/>
          </a:prstGeom>
        </p:spPr>
      </p:pic>
    </p:spTree>
    <p:extLst>
      <p:ext uri="{BB962C8B-B14F-4D97-AF65-F5344CB8AC3E}">
        <p14:creationId xmlns:p14="http://schemas.microsoft.com/office/powerpoint/2010/main" val="1641749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5870D14-F468-4168-A5BB-C232D2810CC9}"/>
              </a:ext>
            </a:extLst>
          </p:cNvPr>
          <p:cNvPicPr>
            <a:picLocks noChangeAspect="1"/>
          </p:cNvPicPr>
          <p:nvPr/>
        </p:nvPicPr>
        <p:blipFill rotWithShape="1">
          <a:blip r:embed="rId2"/>
          <a:srcRect t="12153" b="11042"/>
          <a:stretch/>
        </p:blipFill>
        <p:spPr>
          <a:xfrm>
            <a:off x="1608661" y="1712841"/>
            <a:ext cx="8509238" cy="4357045"/>
          </a:xfrm>
          <a:prstGeom prst="rect">
            <a:avLst/>
          </a:prstGeom>
        </p:spPr>
      </p:pic>
      <p:sp>
        <p:nvSpPr>
          <p:cNvPr id="6" name="Title 1">
            <a:extLst>
              <a:ext uri="{FF2B5EF4-FFF2-40B4-BE49-F238E27FC236}">
                <a16:creationId xmlns:a16="http://schemas.microsoft.com/office/drawing/2014/main" xmlns="" id="{B42E7F74-4EB7-4F3E-8BBC-5C4EAF56255B}"/>
              </a:ext>
            </a:extLst>
          </p:cNvPr>
          <p:cNvSpPr>
            <a:spLocks noGrp="1"/>
          </p:cNvSpPr>
          <p:nvPr>
            <p:ph type="title"/>
          </p:nvPr>
        </p:nvSpPr>
        <p:spPr>
          <a:xfrm>
            <a:off x="1151014" y="605408"/>
            <a:ext cx="9424532" cy="687532"/>
          </a:xfrm>
        </p:spPr>
        <p:txBody>
          <a:bodyPr>
            <a:norm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Per Sequence GC Content</a:t>
            </a:r>
          </a:p>
        </p:txBody>
      </p:sp>
      <p:pic>
        <p:nvPicPr>
          <p:cNvPr id="4" name="Picture 3">
            <a:extLst>
              <a:ext uri="{FF2B5EF4-FFF2-40B4-BE49-F238E27FC236}">
                <a16:creationId xmlns:a16="http://schemas.microsoft.com/office/drawing/2014/main" xmlns="" id="{4A0DD13A-B508-4198-AD4D-6591B12716C9}"/>
              </a:ext>
            </a:extLst>
          </p:cNvPr>
          <p:cNvPicPr>
            <a:picLocks noChangeAspect="1"/>
          </p:cNvPicPr>
          <p:nvPr/>
        </p:nvPicPr>
        <p:blipFill>
          <a:blip r:embed="rId3"/>
          <a:stretch>
            <a:fillRect/>
          </a:stretch>
        </p:blipFill>
        <p:spPr>
          <a:xfrm>
            <a:off x="0" y="55195"/>
            <a:ext cx="12192000" cy="393143"/>
          </a:xfrm>
          <a:prstGeom prst="rect">
            <a:avLst/>
          </a:prstGeom>
        </p:spPr>
      </p:pic>
    </p:spTree>
    <p:extLst>
      <p:ext uri="{BB962C8B-B14F-4D97-AF65-F5344CB8AC3E}">
        <p14:creationId xmlns:p14="http://schemas.microsoft.com/office/powerpoint/2010/main" val="4219990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CBDC7B2-393B-4C74-80E4-1D5FC7042E2B}"/>
              </a:ext>
            </a:extLst>
          </p:cNvPr>
          <p:cNvPicPr>
            <a:picLocks noChangeAspect="1"/>
          </p:cNvPicPr>
          <p:nvPr/>
        </p:nvPicPr>
        <p:blipFill rotWithShape="1">
          <a:blip r:embed="rId2"/>
          <a:srcRect t="12708" b="9931"/>
          <a:stretch/>
        </p:blipFill>
        <p:spPr>
          <a:xfrm>
            <a:off x="1385636" y="1431083"/>
            <a:ext cx="8877096" cy="4578280"/>
          </a:xfrm>
          <a:prstGeom prst="rect">
            <a:avLst/>
          </a:prstGeom>
        </p:spPr>
      </p:pic>
      <p:sp>
        <p:nvSpPr>
          <p:cNvPr id="6" name="Title 1">
            <a:extLst>
              <a:ext uri="{FF2B5EF4-FFF2-40B4-BE49-F238E27FC236}">
                <a16:creationId xmlns:a16="http://schemas.microsoft.com/office/drawing/2014/main" xmlns="" id="{B42E7F74-4EB7-4F3E-8BBC-5C4EAF56255B}"/>
              </a:ext>
            </a:extLst>
          </p:cNvPr>
          <p:cNvSpPr>
            <a:spLocks noGrp="1"/>
          </p:cNvSpPr>
          <p:nvPr>
            <p:ph type="title"/>
          </p:nvPr>
        </p:nvSpPr>
        <p:spPr>
          <a:xfrm>
            <a:off x="1111918" y="605408"/>
            <a:ext cx="9424532" cy="687532"/>
          </a:xfrm>
        </p:spPr>
        <p:txBody>
          <a:bodyPr>
            <a:norm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Per Base N Content</a:t>
            </a:r>
          </a:p>
        </p:txBody>
      </p:sp>
      <p:pic>
        <p:nvPicPr>
          <p:cNvPr id="4" name="Picture 3">
            <a:extLst>
              <a:ext uri="{FF2B5EF4-FFF2-40B4-BE49-F238E27FC236}">
                <a16:creationId xmlns:a16="http://schemas.microsoft.com/office/drawing/2014/main" xmlns="" id="{D9613D35-87F9-4D62-AF54-1C9AC7B33918}"/>
              </a:ext>
            </a:extLst>
          </p:cNvPr>
          <p:cNvPicPr>
            <a:picLocks noChangeAspect="1"/>
          </p:cNvPicPr>
          <p:nvPr/>
        </p:nvPicPr>
        <p:blipFill>
          <a:blip r:embed="rId3"/>
          <a:stretch>
            <a:fillRect/>
          </a:stretch>
        </p:blipFill>
        <p:spPr>
          <a:xfrm>
            <a:off x="0" y="44305"/>
            <a:ext cx="12192000" cy="393143"/>
          </a:xfrm>
          <a:prstGeom prst="rect">
            <a:avLst/>
          </a:prstGeom>
        </p:spPr>
      </p:pic>
    </p:spTree>
    <p:extLst>
      <p:ext uri="{BB962C8B-B14F-4D97-AF65-F5344CB8AC3E}">
        <p14:creationId xmlns:p14="http://schemas.microsoft.com/office/powerpoint/2010/main" val="1740693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DE91661-77C9-4FFB-9FFC-5BCA93A92EC8}"/>
              </a:ext>
            </a:extLst>
          </p:cNvPr>
          <p:cNvPicPr>
            <a:picLocks noChangeAspect="1"/>
          </p:cNvPicPr>
          <p:nvPr/>
        </p:nvPicPr>
        <p:blipFill rotWithShape="1">
          <a:blip r:embed="rId2"/>
          <a:srcRect t="12083" b="12292"/>
          <a:stretch/>
        </p:blipFill>
        <p:spPr>
          <a:xfrm>
            <a:off x="1341611" y="1560026"/>
            <a:ext cx="8921121" cy="4497734"/>
          </a:xfrm>
          <a:prstGeom prst="rect">
            <a:avLst/>
          </a:prstGeom>
        </p:spPr>
      </p:pic>
      <p:sp>
        <p:nvSpPr>
          <p:cNvPr id="6" name="Title 1">
            <a:extLst>
              <a:ext uri="{FF2B5EF4-FFF2-40B4-BE49-F238E27FC236}">
                <a16:creationId xmlns:a16="http://schemas.microsoft.com/office/drawing/2014/main" xmlns="" id="{B42E7F74-4EB7-4F3E-8BBC-5C4EAF56255B}"/>
              </a:ext>
            </a:extLst>
          </p:cNvPr>
          <p:cNvSpPr>
            <a:spLocks noGrp="1"/>
          </p:cNvSpPr>
          <p:nvPr>
            <p:ph type="title"/>
          </p:nvPr>
        </p:nvSpPr>
        <p:spPr>
          <a:xfrm>
            <a:off x="1089905" y="669879"/>
            <a:ext cx="9424532" cy="687532"/>
          </a:xfrm>
        </p:spPr>
        <p:txBody>
          <a:bodyPr>
            <a:norm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Sequence Length Distribution</a:t>
            </a:r>
          </a:p>
        </p:txBody>
      </p:sp>
      <p:pic>
        <p:nvPicPr>
          <p:cNvPr id="4" name="Picture 3">
            <a:extLst>
              <a:ext uri="{FF2B5EF4-FFF2-40B4-BE49-F238E27FC236}">
                <a16:creationId xmlns:a16="http://schemas.microsoft.com/office/drawing/2014/main" xmlns="" id="{0339CB39-7928-4C69-A38B-64735A28BFC6}"/>
              </a:ext>
            </a:extLst>
          </p:cNvPr>
          <p:cNvPicPr>
            <a:picLocks noChangeAspect="1"/>
          </p:cNvPicPr>
          <p:nvPr/>
        </p:nvPicPr>
        <p:blipFill>
          <a:blip r:embed="rId3"/>
          <a:stretch>
            <a:fillRect/>
          </a:stretch>
        </p:blipFill>
        <p:spPr>
          <a:xfrm>
            <a:off x="0" y="97312"/>
            <a:ext cx="12192000" cy="393143"/>
          </a:xfrm>
          <a:prstGeom prst="rect">
            <a:avLst/>
          </a:prstGeom>
        </p:spPr>
      </p:pic>
    </p:spTree>
    <p:extLst>
      <p:ext uri="{BB962C8B-B14F-4D97-AF65-F5344CB8AC3E}">
        <p14:creationId xmlns:p14="http://schemas.microsoft.com/office/powerpoint/2010/main" val="2522920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6912BFA-869D-4187-8674-00BD69EBB67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D89A15DE-884A-4324-9C17-40DDA6B85337}"/>
              </a:ext>
            </a:extLst>
          </p:cNvPr>
          <p:cNvPicPr>
            <a:picLocks noChangeAspect="1"/>
          </p:cNvPicPr>
          <p:nvPr/>
        </p:nvPicPr>
        <p:blipFill rotWithShape="1">
          <a:blip r:embed="rId2"/>
          <a:srcRect t="12431" b="9930"/>
          <a:stretch/>
        </p:blipFill>
        <p:spPr>
          <a:xfrm>
            <a:off x="952499" y="959914"/>
            <a:ext cx="10287000" cy="5324475"/>
          </a:xfrm>
          <a:prstGeom prst="rect">
            <a:avLst/>
          </a:prstGeom>
        </p:spPr>
      </p:pic>
      <p:pic>
        <p:nvPicPr>
          <p:cNvPr id="6" name="Picture 5">
            <a:extLst>
              <a:ext uri="{FF2B5EF4-FFF2-40B4-BE49-F238E27FC236}">
                <a16:creationId xmlns:a16="http://schemas.microsoft.com/office/drawing/2014/main" xmlns="" id="{1C013A07-440A-4D1F-89A3-70CF40A1EB48}"/>
              </a:ext>
            </a:extLst>
          </p:cNvPr>
          <p:cNvPicPr>
            <a:picLocks noChangeAspect="1"/>
          </p:cNvPicPr>
          <p:nvPr/>
        </p:nvPicPr>
        <p:blipFill>
          <a:blip r:embed="rId3"/>
          <a:stretch>
            <a:fillRect/>
          </a:stretch>
        </p:blipFill>
        <p:spPr>
          <a:xfrm>
            <a:off x="-1" y="49696"/>
            <a:ext cx="12192000" cy="393143"/>
          </a:xfrm>
          <a:prstGeom prst="rect">
            <a:avLst/>
          </a:prstGeom>
        </p:spPr>
      </p:pic>
    </p:spTree>
    <p:extLst>
      <p:ext uri="{BB962C8B-B14F-4D97-AF65-F5344CB8AC3E}">
        <p14:creationId xmlns:p14="http://schemas.microsoft.com/office/powerpoint/2010/main" val="1353495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B978877-5B6B-4E23-AD7B-82F98B583848}"/>
              </a:ext>
            </a:extLst>
          </p:cNvPr>
          <p:cNvPicPr>
            <a:picLocks noChangeAspect="1"/>
          </p:cNvPicPr>
          <p:nvPr/>
        </p:nvPicPr>
        <p:blipFill rotWithShape="1">
          <a:blip r:embed="rId2"/>
          <a:srcRect l="20092" t="48264" r="23472" b="29722"/>
          <a:stretch/>
        </p:blipFill>
        <p:spPr>
          <a:xfrm>
            <a:off x="913179" y="1114634"/>
            <a:ext cx="10365640" cy="2695575"/>
          </a:xfrm>
          <a:prstGeom prst="rect">
            <a:avLst/>
          </a:prstGeom>
        </p:spPr>
      </p:pic>
      <p:pic>
        <p:nvPicPr>
          <p:cNvPr id="4" name="Picture 3">
            <a:extLst>
              <a:ext uri="{FF2B5EF4-FFF2-40B4-BE49-F238E27FC236}">
                <a16:creationId xmlns:a16="http://schemas.microsoft.com/office/drawing/2014/main" xmlns="" id="{11D8E3C9-D7E4-4C73-A637-B6D09B830B29}"/>
              </a:ext>
            </a:extLst>
          </p:cNvPr>
          <p:cNvPicPr>
            <a:picLocks noChangeAspect="1"/>
          </p:cNvPicPr>
          <p:nvPr/>
        </p:nvPicPr>
        <p:blipFill>
          <a:blip r:embed="rId3"/>
          <a:stretch>
            <a:fillRect/>
          </a:stretch>
        </p:blipFill>
        <p:spPr>
          <a:xfrm>
            <a:off x="0" y="0"/>
            <a:ext cx="12192000" cy="393143"/>
          </a:xfrm>
          <a:prstGeom prst="rect">
            <a:avLst/>
          </a:prstGeom>
        </p:spPr>
      </p:pic>
    </p:spTree>
    <p:extLst>
      <p:ext uri="{BB962C8B-B14F-4D97-AF65-F5344CB8AC3E}">
        <p14:creationId xmlns:p14="http://schemas.microsoft.com/office/powerpoint/2010/main" val="2846984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4635B75-C1FD-480C-B3C5-A67E02013976}"/>
              </a:ext>
            </a:extLst>
          </p:cNvPr>
          <p:cNvPicPr>
            <a:picLocks noChangeAspect="1"/>
          </p:cNvPicPr>
          <p:nvPr/>
        </p:nvPicPr>
        <p:blipFill rotWithShape="1">
          <a:blip r:embed="rId2"/>
          <a:srcRect t="12431" b="8958"/>
          <a:stretch/>
        </p:blipFill>
        <p:spPr>
          <a:xfrm>
            <a:off x="1478128" y="1682807"/>
            <a:ext cx="8784604" cy="4603783"/>
          </a:xfrm>
          <a:prstGeom prst="rect">
            <a:avLst/>
          </a:prstGeom>
        </p:spPr>
      </p:pic>
      <p:sp>
        <p:nvSpPr>
          <p:cNvPr id="6" name="Title 1">
            <a:extLst>
              <a:ext uri="{FF2B5EF4-FFF2-40B4-BE49-F238E27FC236}">
                <a16:creationId xmlns:a16="http://schemas.microsoft.com/office/drawing/2014/main" xmlns="" id="{B42E7F74-4EB7-4F3E-8BBC-5C4EAF56255B}"/>
              </a:ext>
            </a:extLst>
          </p:cNvPr>
          <p:cNvSpPr>
            <a:spLocks noGrp="1"/>
          </p:cNvSpPr>
          <p:nvPr>
            <p:ph type="title"/>
          </p:nvPr>
        </p:nvSpPr>
        <p:spPr>
          <a:xfrm>
            <a:off x="838200" y="731270"/>
            <a:ext cx="9424532" cy="687532"/>
          </a:xfrm>
        </p:spPr>
        <p:txBody>
          <a:bodyPr>
            <a:norm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Adapter Content</a:t>
            </a:r>
          </a:p>
        </p:txBody>
      </p:sp>
      <p:pic>
        <p:nvPicPr>
          <p:cNvPr id="4" name="Picture 3">
            <a:extLst>
              <a:ext uri="{FF2B5EF4-FFF2-40B4-BE49-F238E27FC236}">
                <a16:creationId xmlns:a16="http://schemas.microsoft.com/office/drawing/2014/main" xmlns="" id="{CAA7C9A1-1292-4CB7-BB28-F1F7DC519484}"/>
              </a:ext>
            </a:extLst>
          </p:cNvPr>
          <p:cNvPicPr>
            <a:picLocks noChangeAspect="1"/>
          </p:cNvPicPr>
          <p:nvPr/>
        </p:nvPicPr>
        <p:blipFill>
          <a:blip r:embed="rId3"/>
          <a:stretch>
            <a:fillRect/>
          </a:stretch>
        </p:blipFill>
        <p:spPr>
          <a:xfrm>
            <a:off x="0" y="74122"/>
            <a:ext cx="12192000" cy="393143"/>
          </a:xfrm>
          <a:prstGeom prst="rect">
            <a:avLst/>
          </a:prstGeom>
        </p:spPr>
      </p:pic>
    </p:spTree>
    <p:extLst>
      <p:ext uri="{BB962C8B-B14F-4D97-AF65-F5344CB8AC3E}">
        <p14:creationId xmlns:p14="http://schemas.microsoft.com/office/powerpoint/2010/main" val="1196330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B6D9C9-6332-4BED-8255-495E3935133C}"/>
              </a:ext>
            </a:extLst>
          </p:cNvPr>
          <p:cNvSpPr>
            <a:spLocks noGrp="1"/>
          </p:cNvSpPr>
          <p:nvPr>
            <p:ph type="title"/>
          </p:nvPr>
        </p:nvSpPr>
        <p:spPr/>
        <p:txBody>
          <a:bodyPr>
            <a:normAutofit/>
          </a:bodyPr>
          <a:lstStyle/>
          <a:p>
            <a:pPr algn="ctr"/>
            <a:r>
              <a:rPr lang="en-US" sz="3600" b="1" dirty="0" err="1">
                <a:solidFill>
                  <a:srgbClr val="0000FF"/>
                </a:solidFill>
                <a:latin typeface="Times New Roman" panose="02020603050405020304" pitchFamily="18" charset="0"/>
                <a:cs typeface="Times New Roman" panose="02020603050405020304" pitchFamily="18" charset="0"/>
              </a:rPr>
              <a:t>MultiQC</a:t>
            </a:r>
            <a:r>
              <a:rPr lang="en-US" sz="3600" b="1" dirty="0">
                <a:solidFill>
                  <a:srgbClr val="0000FF"/>
                </a:solidFill>
                <a:latin typeface="Times New Roman" panose="02020603050405020304" pitchFamily="18" charset="0"/>
                <a:cs typeface="Times New Roman" panose="02020603050405020304" pitchFamily="18" charset="0"/>
              </a:rPr>
              <a:t> – Summary for Multiple Samples</a:t>
            </a:r>
          </a:p>
        </p:txBody>
      </p:sp>
      <p:sp>
        <p:nvSpPr>
          <p:cNvPr id="3" name="Content Placeholder 2">
            <a:extLst>
              <a:ext uri="{FF2B5EF4-FFF2-40B4-BE49-F238E27FC236}">
                <a16:creationId xmlns:a16="http://schemas.microsoft.com/office/drawing/2014/main" xmlns="" id="{F670DACE-1515-470D-9398-32272EBA33B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9DF44579-0C6D-4EE5-8DDE-4CF57646A5C1}"/>
              </a:ext>
            </a:extLst>
          </p:cNvPr>
          <p:cNvPicPr>
            <a:picLocks noChangeAspect="1"/>
          </p:cNvPicPr>
          <p:nvPr/>
        </p:nvPicPr>
        <p:blipFill rotWithShape="1">
          <a:blip r:embed="rId2"/>
          <a:srcRect t="9931" b="16463"/>
          <a:stretch/>
        </p:blipFill>
        <p:spPr>
          <a:xfrm>
            <a:off x="838200" y="1743074"/>
            <a:ext cx="10287000" cy="5047960"/>
          </a:xfrm>
          <a:prstGeom prst="rect">
            <a:avLst/>
          </a:prstGeom>
        </p:spPr>
      </p:pic>
      <p:pic>
        <p:nvPicPr>
          <p:cNvPr id="7" name="Picture 6">
            <a:extLst>
              <a:ext uri="{FF2B5EF4-FFF2-40B4-BE49-F238E27FC236}">
                <a16:creationId xmlns:a16="http://schemas.microsoft.com/office/drawing/2014/main" xmlns="" id="{001E4C09-4F3F-4E8B-ACCA-8A6595A917E1}"/>
              </a:ext>
            </a:extLst>
          </p:cNvPr>
          <p:cNvPicPr>
            <a:picLocks noChangeAspect="1"/>
          </p:cNvPicPr>
          <p:nvPr/>
        </p:nvPicPr>
        <p:blipFill>
          <a:blip r:embed="rId3"/>
          <a:stretch>
            <a:fillRect/>
          </a:stretch>
        </p:blipFill>
        <p:spPr>
          <a:xfrm>
            <a:off x="0" y="33616"/>
            <a:ext cx="12192000" cy="393143"/>
          </a:xfrm>
          <a:prstGeom prst="rect">
            <a:avLst/>
          </a:prstGeom>
        </p:spPr>
      </p:pic>
    </p:spTree>
    <p:extLst>
      <p:ext uri="{BB962C8B-B14F-4D97-AF65-F5344CB8AC3E}">
        <p14:creationId xmlns:p14="http://schemas.microsoft.com/office/powerpoint/2010/main" val="3694420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4D896B-A8AB-4F45-9DD1-4E5F93A1C65F}"/>
              </a:ext>
            </a:extLst>
          </p:cNvPr>
          <p:cNvSpPr>
            <a:spLocks noGrp="1"/>
          </p:cNvSpPr>
          <p:nvPr>
            <p:ph type="title"/>
          </p:nvPr>
        </p:nvSpPr>
        <p:spPr/>
        <p:txBody>
          <a:bodyPr>
            <a:normAutofit/>
          </a:bodyPr>
          <a:lstStyle/>
          <a:p>
            <a:r>
              <a:rPr lang="en-US" sz="3600" b="1" dirty="0">
                <a:solidFill>
                  <a:srgbClr val="0000FF"/>
                </a:solidFill>
                <a:latin typeface="Times New Roman" panose="02020603050405020304" pitchFamily="18" charset="0"/>
                <a:cs typeface="Times New Roman" panose="02020603050405020304" pitchFamily="18" charset="0"/>
              </a:rPr>
              <a:t>Login to FIU cluster</a:t>
            </a:r>
          </a:p>
        </p:txBody>
      </p:sp>
      <p:sp>
        <p:nvSpPr>
          <p:cNvPr id="3" name="Content Placeholder 2">
            <a:extLst>
              <a:ext uri="{FF2B5EF4-FFF2-40B4-BE49-F238E27FC236}">
                <a16:creationId xmlns:a16="http://schemas.microsoft.com/office/drawing/2014/main" xmlns="" id="{5A7D21CC-669D-44B9-87A7-7020B51A8494}"/>
              </a:ext>
            </a:extLst>
          </p:cNvPr>
          <p:cNvSpPr>
            <a:spLocks noGrp="1"/>
          </p:cNvSpPr>
          <p:nvPr>
            <p:ph idx="1"/>
          </p:nvPr>
        </p:nvSpPr>
        <p:spPr/>
        <p:txBody>
          <a:bodyPr>
            <a:normAutofit lnSpcReduction="10000"/>
          </a:bodyPr>
          <a:lstStyle/>
          <a:p>
            <a:pPr marL="0" indent="0">
              <a:buNone/>
            </a:pPr>
            <a:r>
              <a:rPr lang="en-US" b="1" dirty="0">
                <a:solidFill>
                  <a:srgbClr val="0000FF"/>
                </a:solidFill>
                <a:latin typeface="Times New Roman" panose="02020603050405020304" pitchFamily="18" charset="0"/>
                <a:cs typeface="Times New Roman" panose="02020603050405020304" pitchFamily="18" charset="0"/>
              </a:rPr>
              <a:t>Please follow these steps to login to the FIU server</a:t>
            </a:r>
          </a:p>
          <a:p>
            <a:pPr marL="0" indent="0">
              <a:buNone/>
            </a:pPr>
            <a:endParaRPr lang="en-US" sz="2200" b="1" dirty="0">
              <a:solidFill>
                <a:srgbClr val="0000FF"/>
              </a:solidFill>
              <a:latin typeface="Times New Roman" panose="02020603050405020304" pitchFamily="18" charset="0"/>
              <a:cs typeface="Times New Roman" panose="02020603050405020304" pitchFamily="18" charset="0"/>
            </a:endParaRPr>
          </a:p>
          <a:p>
            <a:pPr marL="0" lvl="1" indent="233363"/>
            <a:r>
              <a:rPr lang="en-US" dirty="0">
                <a:latin typeface="Times New Roman" panose="02020603050405020304" pitchFamily="18" charset="0"/>
                <a:cs typeface="Times New Roman" panose="02020603050405020304" pitchFamily="18" charset="0"/>
              </a:rPr>
              <a:t>Instructor will assign a node to each participant</a:t>
            </a:r>
          </a:p>
          <a:p>
            <a:pPr marL="0" lvl="1" indent="233363"/>
            <a:r>
              <a:rPr lang="en-US" dirty="0" err="1">
                <a:latin typeface="Times New Roman" panose="02020603050405020304" pitchFamily="18" charset="0"/>
                <a:cs typeface="Times New Roman" panose="02020603050405020304" pitchFamily="18" charset="0"/>
              </a:rPr>
              <a:t>Ssh</a:t>
            </a:r>
            <a:r>
              <a:rPr lang="en-US" dirty="0">
                <a:latin typeface="Times New Roman" panose="02020603050405020304" pitchFamily="18" charset="0"/>
                <a:cs typeface="Times New Roman" panose="02020603050405020304" pitchFamily="18" charset="0"/>
              </a:rPr>
              <a:t> to wolf cluster (wolf.cs.fiu.edu)</a:t>
            </a:r>
          </a:p>
          <a:p>
            <a:pPr marL="0" lvl="1" indent="233363"/>
            <a:r>
              <a:rPr lang="en-US" dirty="0">
                <a:latin typeface="Times New Roman" panose="02020603050405020304" pitchFamily="18" charset="0"/>
                <a:cs typeface="Times New Roman" panose="02020603050405020304" pitchFamily="18" charset="0"/>
              </a:rPr>
              <a:t>From wolf </a:t>
            </a:r>
            <a:r>
              <a:rPr lang="en-US" dirty="0" err="1">
                <a:latin typeface="Times New Roman" panose="02020603050405020304" pitchFamily="18" charset="0"/>
                <a:cs typeface="Times New Roman" panose="02020603050405020304" pitchFamily="18" charset="0"/>
              </a:rPr>
              <a:t>ssh</a:t>
            </a:r>
            <a:r>
              <a:rPr lang="en-US" dirty="0">
                <a:latin typeface="Times New Roman" panose="02020603050405020304" pitchFamily="18" charset="0"/>
                <a:cs typeface="Times New Roman" panose="02020603050405020304" pitchFamily="18" charset="0"/>
              </a:rPr>
              <a:t> to </a:t>
            </a:r>
            <a:r>
              <a:rPr lang="en-US" dirty="0" err="1">
                <a:latin typeface="Times New Roman" panose="02020603050405020304" pitchFamily="18" charset="0"/>
                <a:cs typeface="Times New Roman" panose="02020603050405020304" pitchFamily="18" charset="0"/>
              </a:rPr>
              <a:t>bioinfo</a:t>
            </a:r>
            <a:r>
              <a:rPr lang="en-US" dirty="0">
                <a:latin typeface="Times New Roman" panose="02020603050405020304" pitchFamily="18" charset="0"/>
                <a:cs typeface="Times New Roman" panose="02020603050405020304" pitchFamily="18" charset="0"/>
              </a:rPr>
              <a:t> nodes (bioinfo-01 to bioinfo-08)</a:t>
            </a:r>
          </a:p>
          <a:p>
            <a:endParaRPr lang="en-US"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Go to workshop website and download the slide presentation for Day1</a:t>
            </a:r>
          </a:p>
          <a:p>
            <a:r>
              <a:rPr lang="en-US" sz="2400" dirty="0">
                <a:latin typeface="Times New Roman" panose="02020603050405020304" pitchFamily="18" charset="0"/>
                <a:cs typeface="Times New Roman" panose="02020603050405020304" pitchFamily="18" charset="0"/>
              </a:rPr>
              <a:t>Scripts necessary for the steps we will learn today will be found in the slide presentation</a:t>
            </a:r>
          </a:p>
          <a:p>
            <a:r>
              <a:rPr lang="en-US" sz="2400" dirty="0">
                <a:latin typeface="Times New Roman" panose="02020603050405020304" pitchFamily="18" charset="0"/>
                <a:cs typeface="Times New Roman" panose="02020603050405020304" pitchFamily="18" charset="0"/>
              </a:rPr>
              <a:t>Please open presentation so that we can obtain necessary information to run workshop exercises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1EDCD4BB-0944-4E5F-BC54-9529ABE2B902}"/>
              </a:ext>
            </a:extLst>
          </p:cNvPr>
          <p:cNvPicPr>
            <a:picLocks noChangeAspect="1"/>
          </p:cNvPicPr>
          <p:nvPr/>
        </p:nvPicPr>
        <p:blipFill>
          <a:blip r:embed="rId2"/>
          <a:stretch>
            <a:fillRect/>
          </a:stretch>
        </p:blipFill>
        <p:spPr>
          <a:xfrm>
            <a:off x="0" y="44763"/>
            <a:ext cx="12192000" cy="393143"/>
          </a:xfrm>
          <a:prstGeom prst="rect">
            <a:avLst/>
          </a:prstGeom>
        </p:spPr>
      </p:pic>
    </p:spTree>
    <p:extLst>
      <p:ext uri="{BB962C8B-B14F-4D97-AF65-F5344CB8AC3E}">
        <p14:creationId xmlns:p14="http://schemas.microsoft.com/office/powerpoint/2010/main" val="3752504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58F85B8-408F-4AE2-A705-61FA6071A37C}"/>
              </a:ext>
            </a:extLst>
          </p:cNvPr>
          <p:cNvSpPr txBox="1"/>
          <p:nvPr/>
        </p:nvSpPr>
        <p:spPr>
          <a:xfrm>
            <a:off x="1167536" y="5604063"/>
            <a:ext cx="3315254" cy="457200"/>
          </a:xfrm>
          <a:prstGeom prst="rect">
            <a:avLst/>
          </a:prstGeom>
          <a:noFill/>
          <a:ln w="38100">
            <a:solidFill>
              <a:srgbClr val="C00000"/>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xmlns="" id="{DC20E247-9A96-4E20-BC4E-DE51F5E3A8E5}"/>
              </a:ext>
            </a:extLst>
          </p:cNvPr>
          <p:cNvSpPr txBox="1"/>
          <p:nvPr/>
        </p:nvSpPr>
        <p:spPr>
          <a:xfrm>
            <a:off x="1167536" y="2247035"/>
            <a:ext cx="3395662" cy="557212"/>
          </a:xfrm>
          <a:prstGeom prst="rect">
            <a:avLst/>
          </a:prstGeom>
          <a:noFill/>
          <a:ln w="38100">
            <a:solidFill>
              <a:srgbClr val="C00000"/>
            </a:solidFill>
          </a:ln>
        </p:spPr>
        <p:txBody>
          <a:bodyPr wrap="square" rtlCol="0">
            <a:spAutoFit/>
          </a:bodyPr>
          <a:lstStyle/>
          <a:p>
            <a:endParaRPr lang="en-US" dirty="0"/>
          </a:p>
        </p:txBody>
      </p:sp>
      <p:sp>
        <p:nvSpPr>
          <p:cNvPr id="9" name="TextBox 8">
            <a:extLst>
              <a:ext uri="{FF2B5EF4-FFF2-40B4-BE49-F238E27FC236}">
                <a16:creationId xmlns:a16="http://schemas.microsoft.com/office/drawing/2014/main" xmlns="" id="{77E4076D-92FE-48C5-B09B-4BFE89B8C08A}"/>
              </a:ext>
            </a:extLst>
          </p:cNvPr>
          <p:cNvSpPr txBox="1"/>
          <p:nvPr/>
        </p:nvSpPr>
        <p:spPr>
          <a:xfrm>
            <a:off x="1167536" y="4293890"/>
            <a:ext cx="5180186" cy="420224"/>
          </a:xfrm>
          <a:prstGeom prst="rect">
            <a:avLst/>
          </a:prstGeom>
          <a:noFill/>
          <a:ln w="38100">
            <a:solidFill>
              <a:srgbClr val="C00000"/>
            </a:solidFill>
          </a:ln>
        </p:spPr>
        <p:txBody>
          <a:bodyPr wrap="square" rtlCol="0">
            <a:spAutoFit/>
          </a:bodyPr>
          <a:lstStyle/>
          <a:p>
            <a:endParaRPr lang="en-US" dirty="0"/>
          </a:p>
        </p:txBody>
      </p:sp>
      <p:sp>
        <p:nvSpPr>
          <p:cNvPr id="3" name="Content Placeholder 2">
            <a:extLst>
              <a:ext uri="{FF2B5EF4-FFF2-40B4-BE49-F238E27FC236}">
                <a16:creationId xmlns:a16="http://schemas.microsoft.com/office/drawing/2014/main" xmlns="" id="{C1EDBA60-B70E-4266-9650-D55429A1F8E6}"/>
              </a:ext>
            </a:extLst>
          </p:cNvPr>
          <p:cNvSpPr>
            <a:spLocks noGrp="1"/>
          </p:cNvSpPr>
          <p:nvPr>
            <p:ph idx="1"/>
          </p:nvPr>
        </p:nvSpPr>
        <p:spPr>
          <a:xfrm>
            <a:off x="982645" y="1748394"/>
            <a:ext cx="11209355" cy="4351338"/>
          </a:xfrm>
        </p:spPr>
        <p:txBody>
          <a:bodyPr>
            <a:normAutofit fontScale="62500" lnSpcReduction="20000"/>
          </a:bodyPr>
          <a:lstStyle/>
          <a:p>
            <a:r>
              <a:rPr lang="en-US" sz="3200" dirty="0">
                <a:latin typeface="Times New Roman" panose="02020603050405020304" pitchFamily="18" charset="0"/>
                <a:cs typeface="Times New Roman" panose="02020603050405020304" pitchFamily="18" charset="0"/>
              </a:rPr>
              <a:t>Open </a:t>
            </a:r>
            <a:r>
              <a:rPr lang="en-US" sz="3200" dirty="0" err="1">
                <a:latin typeface="Times New Roman" panose="02020603050405020304" pitchFamily="18" charset="0"/>
                <a:cs typeface="Times New Roman" panose="02020603050405020304" pitchFamily="18" charset="0"/>
              </a:rPr>
              <a:t>linux</a:t>
            </a:r>
            <a:r>
              <a:rPr lang="en-US" sz="3200" dirty="0">
                <a:latin typeface="Times New Roman" panose="02020603050405020304" pitchFamily="18" charset="0"/>
                <a:cs typeface="Times New Roman" panose="02020603050405020304" pitchFamily="18" charset="0"/>
              </a:rPr>
              <a:t> terminal on </a:t>
            </a:r>
            <a:r>
              <a:rPr lang="en-US" sz="3200" dirty="0" err="1">
                <a:latin typeface="Times New Roman" panose="02020603050405020304" pitchFamily="18" charset="0"/>
                <a:cs typeface="Times New Roman" panose="02020603050405020304" pitchFamily="18" charset="0"/>
              </a:rPr>
              <a:t>bioinfo</a:t>
            </a:r>
            <a:r>
              <a:rPr lang="en-US" sz="3200" dirty="0">
                <a:latin typeface="Times New Roman" panose="02020603050405020304" pitchFamily="18" charset="0"/>
                <a:cs typeface="Times New Roman" panose="02020603050405020304" pitchFamily="18" charset="0"/>
              </a:rPr>
              <a:t> node and type the </a:t>
            </a:r>
            <a:r>
              <a:rPr lang="en-US" sz="3200" dirty="0" err="1">
                <a:latin typeface="Times New Roman" panose="02020603050405020304" pitchFamily="18" charset="0"/>
                <a:cs typeface="Times New Roman" panose="02020603050405020304" pitchFamily="18" charset="0"/>
              </a:rPr>
              <a:t>multiqc</a:t>
            </a:r>
            <a:r>
              <a:rPr lang="en-US" sz="3200" dirty="0">
                <a:latin typeface="Times New Roman" panose="02020603050405020304" pitchFamily="18" charset="0"/>
                <a:cs typeface="Times New Roman" panose="02020603050405020304" pitchFamily="18" charset="0"/>
              </a:rPr>
              <a:t> command that displays the help manual</a:t>
            </a:r>
          </a:p>
          <a:p>
            <a:endParaRPr lang="en-US" sz="3200"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multiqc</a:t>
            </a:r>
            <a:r>
              <a:rPr lang="en-US" dirty="0">
                <a:latin typeface="Times New Roman" panose="02020603050405020304" pitchFamily="18" charset="0"/>
                <a:cs typeface="Times New Roman" panose="02020603050405020304" pitchFamily="18" charset="0"/>
              </a:rPr>
              <a:t> --help</a:t>
            </a:r>
          </a:p>
          <a:p>
            <a:pPr marL="0" indent="0">
              <a:buNone/>
            </a:pPr>
            <a:endParaRPr lang="en-US"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Take a look at all the available options and their functions</a:t>
            </a:r>
          </a:p>
          <a:p>
            <a:r>
              <a:rPr lang="en-US" sz="3200" dirty="0">
                <a:latin typeface="Times New Roman" panose="02020603050405020304" pitchFamily="18" charset="0"/>
                <a:cs typeface="Times New Roman" panose="02020603050405020304" pitchFamily="18" charset="0"/>
              </a:rPr>
              <a:t>Open the previous </a:t>
            </a:r>
            <a:r>
              <a:rPr lang="en-US" sz="3200" dirty="0" err="1">
                <a:latin typeface="Times New Roman" panose="02020603050405020304" pitchFamily="18" charset="0"/>
                <a:cs typeface="Times New Roman" panose="02020603050405020304" pitchFamily="18" charset="0"/>
              </a:rPr>
              <a:t>fastqc</a:t>
            </a:r>
            <a:r>
              <a:rPr lang="en-US" sz="3200" dirty="0">
                <a:latin typeface="Times New Roman" panose="02020603050405020304" pitchFamily="18" charset="0"/>
                <a:cs typeface="Times New Roman" panose="02020603050405020304" pitchFamily="18" charset="0"/>
              </a:rPr>
              <a:t> script into a text editor (nano)</a:t>
            </a:r>
          </a:p>
          <a:p>
            <a:r>
              <a:rPr lang="en-US" sz="3200" dirty="0">
                <a:latin typeface="Times New Roman" panose="02020603050405020304" pitchFamily="18" charset="0"/>
                <a:cs typeface="Times New Roman" panose="02020603050405020304" pitchFamily="18" charset="0"/>
              </a:rPr>
              <a:t>Change directory to folder where </a:t>
            </a:r>
            <a:r>
              <a:rPr lang="en-US" sz="3200" dirty="0" err="1">
                <a:latin typeface="Times New Roman" panose="02020603050405020304" pitchFamily="18" charset="0"/>
                <a:cs typeface="Times New Roman" panose="02020603050405020304" pitchFamily="18" charset="0"/>
              </a:rPr>
              <a:t>fastqc</a:t>
            </a:r>
            <a:r>
              <a:rPr lang="en-US" sz="3200" dirty="0">
                <a:latin typeface="Times New Roman" panose="02020603050405020304" pitchFamily="18" charset="0"/>
                <a:cs typeface="Times New Roman" panose="02020603050405020304" pitchFamily="18" charset="0"/>
              </a:rPr>
              <a:t> output files are located</a:t>
            </a:r>
          </a:p>
          <a:p>
            <a:endParaRPr lang="en-US" dirty="0">
              <a:latin typeface="Times New Roman" panose="02020603050405020304" pitchFamily="18" charset="0"/>
              <a:cs typeface="Times New Roman" panose="02020603050405020304" pitchFamily="18" charset="0"/>
            </a:endParaRPr>
          </a:p>
          <a:p>
            <a:pPr marL="0" indent="0">
              <a:buNone/>
            </a:pPr>
            <a:r>
              <a:rPr lang="en-US" sz="2200" b="1"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cd $SLURM_SUBMIT_DIR/../results/</a:t>
            </a:r>
            <a:r>
              <a:rPr lang="en-US" sz="2900" dirty="0" err="1">
                <a:latin typeface="Times New Roman" panose="02020603050405020304" pitchFamily="18" charset="0"/>
                <a:cs typeface="Times New Roman" panose="02020603050405020304" pitchFamily="18" charset="0"/>
              </a:rPr>
              <a:t>fastqc_results</a:t>
            </a:r>
            <a:endParaRPr lang="en-US" sz="2900"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Replace </a:t>
            </a:r>
            <a:r>
              <a:rPr lang="en-US" sz="3200" dirty="0" err="1">
                <a:latin typeface="Times New Roman" panose="02020603050405020304" pitchFamily="18" charset="0"/>
                <a:cs typeface="Times New Roman" panose="02020603050405020304" pitchFamily="18" charset="0"/>
              </a:rPr>
              <a:t>fastqc</a:t>
            </a:r>
            <a:r>
              <a:rPr lang="en-US" sz="3200" dirty="0">
                <a:latin typeface="Times New Roman" panose="02020603050405020304" pitchFamily="18" charset="0"/>
                <a:cs typeface="Times New Roman" panose="02020603050405020304" pitchFamily="18" charset="0"/>
              </a:rPr>
              <a:t> command with the following command</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multiqc</a:t>
            </a:r>
            <a:r>
              <a:rPr lang="en-US" dirty="0">
                <a:latin typeface="Times New Roman" panose="02020603050405020304" pitchFamily="18" charset="0"/>
                <a:cs typeface="Times New Roman" panose="02020603050405020304" pitchFamily="18" charset="0"/>
              </a:rPr>
              <a:t> </a:t>
            </a:r>
          </a:p>
        </p:txBody>
      </p:sp>
      <p:sp>
        <p:nvSpPr>
          <p:cNvPr id="2" name="Title 1">
            <a:extLst>
              <a:ext uri="{FF2B5EF4-FFF2-40B4-BE49-F238E27FC236}">
                <a16:creationId xmlns:a16="http://schemas.microsoft.com/office/drawing/2014/main" xmlns="" id="{CA125DBA-A227-4C85-A4BF-5F8F454DA55F}"/>
              </a:ext>
            </a:extLst>
          </p:cNvPr>
          <p:cNvSpPr>
            <a:spLocks noGrp="1"/>
          </p:cNvSpPr>
          <p:nvPr>
            <p:ph type="title"/>
          </p:nvPr>
        </p:nvSpPr>
        <p:spPr/>
        <p:txBody>
          <a:bodyPr>
            <a:norm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Running </a:t>
            </a:r>
            <a:r>
              <a:rPr lang="en-US" sz="3600" b="1" dirty="0" err="1">
                <a:solidFill>
                  <a:srgbClr val="0000FF"/>
                </a:solidFill>
                <a:latin typeface="Times New Roman" panose="02020603050405020304" pitchFamily="18" charset="0"/>
                <a:cs typeface="Times New Roman" panose="02020603050405020304" pitchFamily="18" charset="0"/>
              </a:rPr>
              <a:t>MultiQC</a:t>
            </a:r>
            <a:endParaRPr lang="en-US" sz="3600" b="1" dirty="0">
              <a:solidFill>
                <a:srgbClr val="0000FF"/>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053235F0-959F-44B7-8E42-7080294E2FD9}"/>
              </a:ext>
            </a:extLst>
          </p:cNvPr>
          <p:cNvPicPr>
            <a:picLocks noChangeAspect="1"/>
          </p:cNvPicPr>
          <p:nvPr/>
        </p:nvPicPr>
        <p:blipFill>
          <a:blip r:embed="rId2"/>
          <a:stretch>
            <a:fillRect/>
          </a:stretch>
        </p:blipFill>
        <p:spPr>
          <a:xfrm>
            <a:off x="0" y="8102"/>
            <a:ext cx="12192000" cy="393143"/>
          </a:xfrm>
          <a:prstGeom prst="rect">
            <a:avLst/>
          </a:prstGeom>
        </p:spPr>
      </p:pic>
    </p:spTree>
    <p:extLst>
      <p:ext uri="{BB962C8B-B14F-4D97-AF65-F5344CB8AC3E}">
        <p14:creationId xmlns:p14="http://schemas.microsoft.com/office/powerpoint/2010/main" val="3249529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317722E-376D-430D-BBC8-984E5D3AB611}"/>
              </a:ext>
            </a:extLst>
          </p:cNvPr>
          <p:cNvPicPr>
            <a:picLocks noChangeAspect="1"/>
          </p:cNvPicPr>
          <p:nvPr/>
        </p:nvPicPr>
        <p:blipFill rotWithShape="1">
          <a:blip r:embed="rId2"/>
          <a:srcRect t="11181" b="16181"/>
          <a:stretch/>
        </p:blipFill>
        <p:spPr>
          <a:xfrm>
            <a:off x="849409" y="1491208"/>
            <a:ext cx="10287000" cy="4981576"/>
          </a:xfrm>
          <a:prstGeom prst="rect">
            <a:avLst/>
          </a:prstGeom>
        </p:spPr>
      </p:pic>
      <p:sp>
        <p:nvSpPr>
          <p:cNvPr id="4" name="Rectangle 3"/>
          <p:cNvSpPr/>
          <p:nvPr/>
        </p:nvSpPr>
        <p:spPr>
          <a:xfrm>
            <a:off x="3186338" y="656071"/>
            <a:ext cx="6096000" cy="646331"/>
          </a:xfrm>
          <a:prstGeom prst="rect">
            <a:avLst/>
          </a:prstGeom>
        </p:spPr>
        <p:txBody>
          <a:bodyPr>
            <a:spAutoFit/>
          </a:bodyPr>
          <a:lstStyle/>
          <a:p>
            <a:pPr algn="ctr"/>
            <a:r>
              <a:rPr lang="en-US" sz="3600" b="1" dirty="0" err="1">
                <a:solidFill>
                  <a:srgbClr val="0000FF"/>
                </a:solidFill>
                <a:latin typeface="Times New Roman" panose="02020603050405020304" pitchFamily="18" charset="0"/>
                <a:cs typeface="Times New Roman" panose="02020603050405020304" pitchFamily="18" charset="0"/>
              </a:rPr>
              <a:t>MultiQC</a:t>
            </a:r>
            <a:r>
              <a:rPr lang="en-US" sz="3600" b="1" dirty="0">
                <a:solidFill>
                  <a:srgbClr val="0000FF"/>
                </a:solidFill>
                <a:latin typeface="Times New Roman" panose="02020603050405020304" pitchFamily="18" charset="0"/>
                <a:cs typeface="Times New Roman" panose="02020603050405020304" pitchFamily="18" charset="0"/>
              </a:rPr>
              <a:t> General Stats</a:t>
            </a:r>
          </a:p>
        </p:txBody>
      </p:sp>
      <p:pic>
        <p:nvPicPr>
          <p:cNvPr id="6" name="Picture 5">
            <a:extLst>
              <a:ext uri="{FF2B5EF4-FFF2-40B4-BE49-F238E27FC236}">
                <a16:creationId xmlns:a16="http://schemas.microsoft.com/office/drawing/2014/main" xmlns="" id="{204EB6B1-9644-4648-9B77-3B45D353E8C4}"/>
              </a:ext>
            </a:extLst>
          </p:cNvPr>
          <p:cNvPicPr>
            <a:picLocks noChangeAspect="1"/>
          </p:cNvPicPr>
          <p:nvPr/>
        </p:nvPicPr>
        <p:blipFill>
          <a:blip r:embed="rId3"/>
          <a:stretch>
            <a:fillRect/>
          </a:stretch>
        </p:blipFill>
        <p:spPr>
          <a:xfrm>
            <a:off x="0" y="74122"/>
            <a:ext cx="12192000" cy="393143"/>
          </a:xfrm>
          <a:prstGeom prst="rect">
            <a:avLst/>
          </a:prstGeom>
        </p:spPr>
      </p:pic>
    </p:spTree>
    <p:extLst>
      <p:ext uri="{BB962C8B-B14F-4D97-AF65-F5344CB8AC3E}">
        <p14:creationId xmlns:p14="http://schemas.microsoft.com/office/powerpoint/2010/main" val="3602117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1AE56DB0-1897-4333-9444-539FBD42112B}"/>
              </a:ext>
            </a:extLst>
          </p:cNvPr>
          <p:cNvSpPr>
            <a:spLocks noGrp="1"/>
          </p:cNvSpPr>
          <p:nvPr>
            <p:ph type="title"/>
          </p:nvPr>
        </p:nvSpPr>
        <p:spPr>
          <a:xfrm>
            <a:off x="838200" y="732441"/>
            <a:ext cx="10515600" cy="5909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     </a:t>
            </a:r>
            <a:r>
              <a:rPr lang="en-US" sz="3600" b="1" dirty="0">
                <a:solidFill>
                  <a:srgbClr val="0000FF"/>
                </a:solidFill>
                <a:latin typeface="Times New Roman" panose="02020603050405020304" pitchFamily="18" charset="0"/>
                <a:cs typeface="Times New Roman" panose="02020603050405020304" pitchFamily="18" charset="0"/>
              </a:rPr>
              <a:t>FASTQ format</a:t>
            </a:r>
          </a:p>
        </p:txBody>
      </p:sp>
      <p:pic>
        <p:nvPicPr>
          <p:cNvPr id="4" name="Picture 3">
            <a:extLst>
              <a:ext uri="{FF2B5EF4-FFF2-40B4-BE49-F238E27FC236}">
                <a16:creationId xmlns:a16="http://schemas.microsoft.com/office/drawing/2014/main" xmlns="" id="{0F18D1C1-762A-4B24-B5AD-60C58C046D47}"/>
              </a:ext>
            </a:extLst>
          </p:cNvPr>
          <p:cNvPicPr>
            <a:picLocks noChangeAspect="1"/>
          </p:cNvPicPr>
          <p:nvPr/>
        </p:nvPicPr>
        <p:blipFill>
          <a:blip r:embed="rId3"/>
          <a:stretch>
            <a:fillRect/>
          </a:stretch>
        </p:blipFill>
        <p:spPr>
          <a:xfrm>
            <a:off x="1404424" y="1910486"/>
            <a:ext cx="9383151" cy="1160585"/>
          </a:xfrm>
          <a:prstGeom prst="rect">
            <a:avLst/>
          </a:prstGeom>
        </p:spPr>
      </p:pic>
      <p:pic>
        <p:nvPicPr>
          <p:cNvPr id="13" name="Picture 12">
            <a:extLst>
              <a:ext uri="{FF2B5EF4-FFF2-40B4-BE49-F238E27FC236}">
                <a16:creationId xmlns:a16="http://schemas.microsoft.com/office/drawing/2014/main" xmlns="" id="{8AC8A976-3D6F-49CF-AEC3-411C15661EF0}"/>
              </a:ext>
            </a:extLst>
          </p:cNvPr>
          <p:cNvPicPr>
            <a:picLocks noChangeAspect="1"/>
          </p:cNvPicPr>
          <p:nvPr/>
        </p:nvPicPr>
        <p:blipFill>
          <a:blip r:embed="rId4"/>
          <a:stretch>
            <a:fillRect/>
          </a:stretch>
        </p:blipFill>
        <p:spPr>
          <a:xfrm>
            <a:off x="1404424" y="3289826"/>
            <a:ext cx="7356734" cy="1248584"/>
          </a:xfrm>
          <a:prstGeom prst="rect">
            <a:avLst/>
          </a:prstGeom>
        </p:spPr>
      </p:pic>
      <p:pic>
        <p:nvPicPr>
          <p:cNvPr id="3" name="Picture 2">
            <a:extLst>
              <a:ext uri="{FF2B5EF4-FFF2-40B4-BE49-F238E27FC236}">
                <a16:creationId xmlns:a16="http://schemas.microsoft.com/office/drawing/2014/main" xmlns="" id="{2F33D9A3-3EBC-439B-A128-12E31C402F7A}"/>
              </a:ext>
            </a:extLst>
          </p:cNvPr>
          <p:cNvPicPr>
            <a:picLocks noChangeAspect="1"/>
          </p:cNvPicPr>
          <p:nvPr/>
        </p:nvPicPr>
        <p:blipFill>
          <a:blip r:embed="rId5"/>
          <a:stretch>
            <a:fillRect/>
          </a:stretch>
        </p:blipFill>
        <p:spPr>
          <a:xfrm>
            <a:off x="1201096" y="4444178"/>
            <a:ext cx="7183711" cy="2362767"/>
          </a:xfrm>
          <a:prstGeom prst="rect">
            <a:avLst/>
          </a:prstGeom>
        </p:spPr>
      </p:pic>
      <p:sp>
        <p:nvSpPr>
          <p:cNvPr id="2" name="TextBox 1">
            <a:extLst>
              <a:ext uri="{FF2B5EF4-FFF2-40B4-BE49-F238E27FC236}">
                <a16:creationId xmlns:a16="http://schemas.microsoft.com/office/drawing/2014/main" xmlns="" id="{EE32EDD1-5327-49F5-9B6F-9695C8424910}"/>
              </a:ext>
            </a:extLst>
          </p:cNvPr>
          <p:cNvSpPr txBox="1"/>
          <p:nvPr/>
        </p:nvSpPr>
        <p:spPr>
          <a:xfrm>
            <a:off x="1447796" y="1371602"/>
            <a:ext cx="8610604" cy="400110"/>
          </a:xfrm>
          <a:prstGeom prst="rect">
            <a:avLst/>
          </a:prstGeom>
          <a:noFill/>
        </p:spPr>
        <p:txBody>
          <a:bodyPr wrap="square" rtlCol="0">
            <a:spAutoFit/>
          </a:bodyPr>
          <a:lstStyle/>
          <a:p>
            <a:r>
              <a:rPr lang="en-US" sz="2000" b="1" dirty="0">
                <a:solidFill>
                  <a:srgbClr val="0000FF"/>
                </a:solidFill>
                <a:latin typeface="Times New Roman" panose="02020603050405020304" pitchFamily="18" charset="0"/>
                <a:cs typeface="Times New Roman" panose="02020603050405020304" pitchFamily="18" charset="0"/>
              </a:rPr>
              <a:t>Our first goal is to identify low quality bases in reads and trim them</a:t>
            </a:r>
          </a:p>
        </p:txBody>
      </p:sp>
      <p:sp>
        <p:nvSpPr>
          <p:cNvPr id="5" name="TextBox 4">
            <a:extLst>
              <a:ext uri="{FF2B5EF4-FFF2-40B4-BE49-F238E27FC236}">
                <a16:creationId xmlns:a16="http://schemas.microsoft.com/office/drawing/2014/main" xmlns="" id="{DE51B07C-BD3C-4D07-B714-2A323AEC802C}"/>
              </a:ext>
            </a:extLst>
          </p:cNvPr>
          <p:cNvSpPr txBox="1"/>
          <p:nvPr/>
        </p:nvSpPr>
        <p:spPr>
          <a:xfrm>
            <a:off x="6012981" y="2145460"/>
            <a:ext cx="4831732" cy="369332"/>
          </a:xfrm>
          <a:prstGeom prst="rect">
            <a:avLst/>
          </a:prstGeom>
          <a:noFill/>
          <a:ln w="38100">
            <a:solidFill>
              <a:srgbClr val="C00000"/>
            </a:solidFill>
          </a:ln>
        </p:spPr>
        <p:txBody>
          <a:bodyPr wrap="square" rtlCol="0">
            <a:spAutoFit/>
          </a:bodyPr>
          <a:lstStyle/>
          <a:p>
            <a:endParaRPr lang="en-US" dirty="0"/>
          </a:p>
        </p:txBody>
      </p:sp>
      <p:pic>
        <p:nvPicPr>
          <p:cNvPr id="8" name="Picture 7">
            <a:extLst>
              <a:ext uri="{FF2B5EF4-FFF2-40B4-BE49-F238E27FC236}">
                <a16:creationId xmlns:a16="http://schemas.microsoft.com/office/drawing/2014/main" xmlns="" id="{867A06B0-9397-414A-89F3-E1032A3DEB09}"/>
              </a:ext>
            </a:extLst>
          </p:cNvPr>
          <p:cNvPicPr>
            <a:picLocks noChangeAspect="1"/>
          </p:cNvPicPr>
          <p:nvPr/>
        </p:nvPicPr>
        <p:blipFill>
          <a:blip r:embed="rId6"/>
          <a:stretch>
            <a:fillRect/>
          </a:stretch>
        </p:blipFill>
        <p:spPr>
          <a:xfrm>
            <a:off x="-1" y="0"/>
            <a:ext cx="12192000" cy="393143"/>
          </a:xfrm>
          <a:prstGeom prst="rect">
            <a:avLst/>
          </a:prstGeom>
        </p:spPr>
      </p:pic>
    </p:spTree>
    <p:extLst>
      <p:ext uri="{BB962C8B-B14F-4D97-AF65-F5344CB8AC3E}">
        <p14:creationId xmlns:p14="http://schemas.microsoft.com/office/powerpoint/2010/main" val="1925568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343B8A0-1793-45D3-982A-C52F228BD469}"/>
              </a:ext>
            </a:extLst>
          </p:cNvPr>
          <p:cNvPicPr>
            <a:picLocks noChangeAspect="1"/>
          </p:cNvPicPr>
          <p:nvPr/>
        </p:nvPicPr>
        <p:blipFill>
          <a:blip r:embed="rId3"/>
          <a:stretch>
            <a:fillRect/>
          </a:stretch>
        </p:blipFill>
        <p:spPr>
          <a:xfrm>
            <a:off x="0" y="-36324"/>
            <a:ext cx="12218504" cy="1318095"/>
          </a:xfrm>
          <a:prstGeom prst="rect">
            <a:avLst/>
          </a:prstGeom>
        </p:spPr>
      </p:pic>
      <p:pic>
        <p:nvPicPr>
          <p:cNvPr id="4" name="Picture 3" descr="BU00529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2407" y="1844676"/>
            <a:ext cx="2006811" cy="2107667"/>
          </a:xfrm>
          <a:prstGeom prst="rect">
            <a:avLst/>
          </a:prstGeom>
        </p:spPr>
      </p:pic>
      <p:sp>
        <p:nvSpPr>
          <p:cNvPr id="5" name="TextBox 4"/>
          <p:cNvSpPr txBox="1"/>
          <p:nvPr/>
        </p:nvSpPr>
        <p:spPr>
          <a:xfrm>
            <a:off x="7524488" y="3621276"/>
            <a:ext cx="2259285" cy="369332"/>
          </a:xfrm>
          <a:prstGeom prst="rect">
            <a:avLst/>
          </a:prstGeom>
          <a:noFill/>
        </p:spPr>
        <p:txBody>
          <a:bodyPr wrap="square" rtlCol="0">
            <a:spAutoFit/>
          </a:bodyPr>
          <a:lstStyle/>
          <a:p>
            <a:pPr defTabSz="457200"/>
            <a:r>
              <a:rPr lang="en-US" b="1" dirty="0">
                <a:solidFill>
                  <a:srgbClr val="4BACC6">
                    <a:lumMod val="50000"/>
                  </a:srgbClr>
                </a:solidFill>
                <a:latin typeface="Arial"/>
              </a:rPr>
              <a:t>ATGTTGCCTACA</a:t>
            </a:r>
          </a:p>
        </p:txBody>
      </p:sp>
      <p:sp>
        <p:nvSpPr>
          <p:cNvPr id="3" name="Title 1"/>
          <p:cNvSpPr txBox="1">
            <a:spLocks/>
          </p:cNvSpPr>
          <p:nvPr/>
        </p:nvSpPr>
        <p:spPr bwMode="auto">
          <a:xfrm>
            <a:off x="1981200" y="499829"/>
            <a:ext cx="8229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fontAlgn="base" hangingPunct="1">
              <a:lnSpc>
                <a:spcPct val="130000"/>
              </a:lnSpc>
              <a:spcBef>
                <a:spcPct val="0"/>
              </a:spcBef>
              <a:spcAft>
                <a:spcPct val="0"/>
              </a:spcAft>
            </a:pPr>
            <a:r>
              <a:rPr lang="en-US" sz="3600" b="1" dirty="0">
                <a:solidFill>
                  <a:srgbClr val="0000FF"/>
                </a:solidFill>
                <a:latin typeface="Times New Roman" panose="02020603050405020304" pitchFamily="18" charset="0"/>
                <a:cs typeface="Times New Roman" panose="02020603050405020304" pitchFamily="18" charset="0"/>
              </a:rPr>
              <a:t>Trim reads</a:t>
            </a: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524001" y="1042754"/>
            <a:ext cx="8945217" cy="5338384"/>
          </a:xfrm>
          <a:prstGeom prst="rect">
            <a:avLst/>
          </a:prstGeom>
          <a:noFill/>
        </p:spPr>
        <p:txBody>
          <a:bodyPr wrap="square">
            <a:spAutoFit/>
          </a:bodyPr>
          <a:lstStyle/>
          <a:p>
            <a:pPr marL="800100" lvl="1" indent="-342900" defTabSz="457200">
              <a:lnSpc>
                <a:spcPct val="120000"/>
              </a:lnSpc>
              <a:buFont typeface="Wingdings" charset="2"/>
              <a:buChar char="²"/>
              <a:defRPr/>
            </a:pPr>
            <a:r>
              <a:rPr lang="en-US" sz="2200" b="1" dirty="0">
                <a:solidFill>
                  <a:srgbClr val="0000FF"/>
                </a:solidFill>
                <a:latin typeface="Times New Roman" panose="02020603050405020304" pitchFamily="18" charset="0"/>
                <a:ea typeface="ＭＳ Ｐゴシック" charset="0"/>
                <a:cs typeface="Times New Roman" panose="02020603050405020304" pitchFamily="18" charset="0"/>
              </a:rPr>
              <a:t>Why?</a:t>
            </a:r>
          </a:p>
          <a:p>
            <a:pPr lvl="2" defTabSz="457200">
              <a:lnSpc>
                <a:spcPct val="120000"/>
              </a:lnSpc>
              <a:defRPr/>
            </a:pPr>
            <a:r>
              <a:rPr lang="en-US" sz="2200" dirty="0">
                <a:solidFill>
                  <a:prstClr val="black"/>
                </a:solidFill>
                <a:latin typeface="Times New Roman" panose="02020603050405020304" pitchFamily="18" charset="0"/>
                <a:ea typeface="ＭＳ Ｐゴシック" charset="0"/>
                <a:cs typeface="Times New Roman" panose="02020603050405020304" pitchFamily="18" charset="0"/>
              </a:rPr>
              <a:t>To remove sequence that isn’t:</a:t>
            </a:r>
          </a:p>
          <a:p>
            <a:pPr marL="1714500" lvl="3" indent="-342900" defTabSz="457200">
              <a:lnSpc>
                <a:spcPct val="120000"/>
              </a:lnSpc>
              <a:buFont typeface="Wingdings" charset="2"/>
              <a:buChar char="²"/>
              <a:defRPr/>
            </a:pPr>
            <a:r>
              <a:rPr lang="en-US" sz="2200" dirty="0">
                <a:solidFill>
                  <a:prstClr val="black"/>
                </a:solidFill>
                <a:latin typeface="Times New Roman" panose="02020603050405020304" pitchFamily="18" charset="0"/>
                <a:ea typeface="ＭＳ Ｐゴシック" charset="0"/>
                <a:cs typeface="Times New Roman" panose="02020603050405020304" pitchFamily="18" charset="0"/>
              </a:rPr>
              <a:t>real</a:t>
            </a:r>
          </a:p>
          <a:p>
            <a:pPr marL="1714500" lvl="3" indent="-342900" defTabSz="457200">
              <a:lnSpc>
                <a:spcPct val="120000"/>
              </a:lnSpc>
              <a:buFont typeface="Wingdings" charset="2"/>
              <a:buChar char="²"/>
              <a:defRPr/>
            </a:pPr>
            <a:r>
              <a:rPr lang="en-US" sz="2200" dirty="0">
                <a:solidFill>
                  <a:prstClr val="black"/>
                </a:solidFill>
                <a:latin typeface="Times New Roman" panose="02020603050405020304" pitchFamily="18" charset="0"/>
                <a:ea typeface="ＭＳ Ｐゴシック" charset="0"/>
                <a:cs typeface="Times New Roman" panose="02020603050405020304" pitchFamily="18" charset="0"/>
              </a:rPr>
              <a:t>biological</a:t>
            </a:r>
          </a:p>
          <a:p>
            <a:pPr marL="1714500" lvl="3" indent="-342900" defTabSz="457200">
              <a:lnSpc>
                <a:spcPct val="120000"/>
              </a:lnSpc>
              <a:buFont typeface="Wingdings" charset="2"/>
              <a:buChar char="²"/>
              <a:defRPr/>
            </a:pPr>
            <a:r>
              <a:rPr lang="en-US" sz="2200" dirty="0">
                <a:solidFill>
                  <a:prstClr val="black"/>
                </a:solidFill>
                <a:latin typeface="Times New Roman" panose="02020603050405020304" pitchFamily="18" charset="0"/>
                <a:ea typeface="ＭＳ Ｐゴシック" charset="0"/>
                <a:cs typeface="Times New Roman" panose="02020603050405020304" pitchFamily="18" charset="0"/>
              </a:rPr>
              <a:t>useful</a:t>
            </a:r>
          </a:p>
          <a:p>
            <a:pPr marL="800100" lvl="1" indent="-342900" defTabSz="457200">
              <a:lnSpc>
                <a:spcPct val="120000"/>
              </a:lnSpc>
              <a:buFont typeface="Wingdings" charset="2"/>
              <a:buChar char="²"/>
              <a:defRPr/>
            </a:pPr>
            <a:r>
              <a:rPr lang="en-US" sz="2200" b="1" dirty="0">
                <a:solidFill>
                  <a:srgbClr val="0000FF"/>
                </a:solidFill>
                <a:latin typeface="Times New Roman" panose="02020603050405020304" pitchFamily="18" charset="0"/>
                <a:ea typeface="ＭＳ Ｐゴシック" charset="0"/>
                <a:cs typeface="Times New Roman" panose="02020603050405020304" pitchFamily="18" charset="0"/>
              </a:rPr>
              <a:t>What?</a:t>
            </a:r>
          </a:p>
          <a:p>
            <a:pPr marL="1257300" lvl="2" indent="-342900" defTabSz="457200">
              <a:lnSpc>
                <a:spcPct val="120000"/>
              </a:lnSpc>
              <a:buFont typeface="Wingdings" charset="2"/>
              <a:buChar char="²"/>
              <a:defRPr/>
            </a:pPr>
            <a:r>
              <a:rPr lang="en-US" sz="2200" dirty="0">
                <a:solidFill>
                  <a:prstClr val="black"/>
                </a:solidFill>
                <a:latin typeface="Times New Roman" panose="02020603050405020304" pitchFamily="18" charset="0"/>
                <a:ea typeface="ＭＳ Ｐゴシック" charset="0"/>
                <a:cs typeface="Times New Roman" panose="02020603050405020304" pitchFamily="18" charset="0"/>
              </a:rPr>
              <a:t>Adapter sequences</a:t>
            </a:r>
          </a:p>
          <a:p>
            <a:pPr marL="1257300" lvl="2" indent="-342900" defTabSz="457200">
              <a:lnSpc>
                <a:spcPct val="120000"/>
              </a:lnSpc>
              <a:buFont typeface="Wingdings" charset="2"/>
              <a:buChar char="²"/>
              <a:defRPr/>
            </a:pPr>
            <a:r>
              <a:rPr lang="en-US" sz="2200" dirty="0">
                <a:solidFill>
                  <a:prstClr val="black"/>
                </a:solidFill>
                <a:latin typeface="Times New Roman" panose="02020603050405020304" pitchFamily="18" charset="0"/>
                <a:ea typeface="ＭＳ Ｐゴシック" charset="0"/>
                <a:cs typeface="Times New Roman" panose="02020603050405020304" pitchFamily="18" charset="0"/>
              </a:rPr>
              <a:t>Low quality bases</a:t>
            </a:r>
          </a:p>
          <a:p>
            <a:pPr marL="1257300" lvl="2" indent="-342900" defTabSz="457200">
              <a:lnSpc>
                <a:spcPct val="120000"/>
              </a:lnSpc>
              <a:buFont typeface="Wingdings" charset="2"/>
              <a:buChar char="²"/>
              <a:defRPr/>
            </a:pPr>
            <a:r>
              <a:rPr lang="en-US" sz="2200" dirty="0">
                <a:solidFill>
                  <a:prstClr val="black"/>
                </a:solidFill>
                <a:latin typeface="Times New Roman" panose="02020603050405020304" pitchFamily="18" charset="0"/>
                <a:ea typeface="ＭＳ Ｐゴシック" charset="0"/>
                <a:cs typeface="Times New Roman" panose="02020603050405020304" pitchFamily="18" charset="0"/>
              </a:rPr>
              <a:t>Short reads (leftover from trimming)</a:t>
            </a:r>
          </a:p>
          <a:p>
            <a:pPr marL="800100" lvl="1" indent="-342900" defTabSz="457200">
              <a:lnSpc>
                <a:spcPct val="120000"/>
              </a:lnSpc>
              <a:buFont typeface="Wingdings" charset="2"/>
              <a:buChar char="²"/>
              <a:defRPr/>
            </a:pPr>
            <a:r>
              <a:rPr lang="en-US" sz="2200" b="1" dirty="0">
                <a:solidFill>
                  <a:srgbClr val="0000FF"/>
                </a:solidFill>
                <a:latin typeface="Times New Roman" panose="02020603050405020304" pitchFamily="18" charset="0"/>
                <a:ea typeface="ＭＳ Ｐゴシック" charset="0"/>
                <a:cs typeface="Times New Roman" panose="02020603050405020304" pitchFamily="18" charset="0"/>
              </a:rPr>
              <a:t>How?</a:t>
            </a:r>
          </a:p>
          <a:p>
            <a:pPr marL="1257300" lvl="2" indent="-342900" defTabSz="457200">
              <a:lnSpc>
                <a:spcPct val="120000"/>
              </a:lnSpc>
              <a:buFont typeface="Wingdings" charset="2"/>
              <a:buChar char="²"/>
              <a:defRPr/>
            </a:pPr>
            <a:r>
              <a:rPr lang="en-US" sz="2200" dirty="0" err="1">
                <a:solidFill>
                  <a:prstClr val="black"/>
                </a:solidFill>
                <a:latin typeface="Times New Roman" panose="02020603050405020304" pitchFamily="18" charset="0"/>
                <a:ea typeface="ＭＳ Ｐゴシック" charset="0"/>
                <a:cs typeface="Times New Roman" panose="02020603050405020304" pitchFamily="18" charset="0"/>
              </a:rPr>
              <a:t>Trimmomatic</a:t>
            </a:r>
            <a:r>
              <a:rPr lang="en-US" sz="2200" dirty="0">
                <a:solidFill>
                  <a:prstClr val="black"/>
                </a:solidFill>
                <a:latin typeface="Times New Roman" panose="02020603050405020304" pitchFamily="18" charset="0"/>
                <a:ea typeface="ＭＳ Ｐゴシック" charset="0"/>
                <a:cs typeface="Times New Roman" panose="02020603050405020304" pitchFamily="18" charset="0"/>
              </a:rPr>
              <a:t>  </a:t>
            </a:r>
            <a:r>
              <a:rPr lang="en-US" sz="2200" i="1" dirty="0">
                <a:solidFill>
                  <a:prstClr val="black"/>
                </a:solidFill>
                <a:latin typeface="Times New Roman" panose="02020603050405020304" pitchFamily="18" charset="0"/>
                <a:ea typeface="ＭＳ Ｐゴシック" charset="0"/>
                <a:cs typeface="Times New Roman" panose="02020603050405020304" pitchFamily="18" charset="0"/>
              </a:rPr>
              <a:t>(most commonly used)</a:t>
            </a:r>
          </a:p>
          <a:p>
            <a:pPr marL="1257300" lvl="2" indent="-342900" defTabSz="457200">
              <a:lnSpc>
                <a:spcPct val="120000"/>
              </a:lnSpc>
              <a:buFont typeface="Wingdings" charset="2"/>
              <a:buChar char="²"/>
              <a:defRPr/>
            </a:pPr>
            <a:r>
              <a:rPr lang="en-US" sz="2200" dirty="0" err="1">
                <a:solidFill>
                  <a:prstClr val="black"/>
                </a:solidFill>
                <a:latin typeface="Times New Roman" panose="02020603050405020304" pitchFamily="18" charset="0"/>
                <a:ea typeface="ＭＳ Ｐゴシック" charset="0"/>
                <a:cs typeface="Times New Roman" panose="02020603050405020304" pitchFamily="18" charset="0"/>
              </a:rPr>
              <a:t>BBDuk</a:t>
            </a:r>
            <a:r>
              <a:rPr lang="en-US" sz="2200" dirty="0">
                <a:solidFill>
                  <a:prstClr val="black"/>
                </a:solidFill>
                <a:latin typeface="Times New Roman" panose="02020603050405020304" pitchFamily="18" charset="0"/>
                <a:ea typeface="ＭＳ Ｐゴシック" charset="0"/>
                <a:cs typeface="Times New Roman" panose="02020603050405020304" pitchFamily="18" charset="0"/>
              </a:rPr>
              <a:t> </a:t>
            </a:r>
            <a:r>
              <a:rPr lang="en-US" sz="2200" i="1" dirty="0">
                <a:solidFill>
                  <a:prstClr val="black"/>
                </a:solidFill>
                <a:latin typeface="Times New Roman" panose="02020603050405020304" pitchFamily="18" charset="0"/>
                <a:ea typeface="ＭＳ Ｐゴシック" charset="0"/>
                <a:cs typeface="Times New Roman" panose="02020603050405020304" pitchFamily="18" charset="0"/>
              </a:rPr>
              <a:t>(provides greater control over trimming options)</a:t>
            </a:r>
          </a:p>
          <a:p>
            <a:pPr marL="1257300" lvl="2" indent="-342900" defTabSz="457200">
              <a:lnSpc>
                <a:spcPct val="120000"/>
              </a:lnSpc>
              <a:buFont typeface="Wingdings" charset="2"/>
              <a:buChar char="²"/>
              <a:defRPr/>
            </a:pPr>
            <a:r>
              <a:rPr lang="en-US" sz="2200" dirty="0">
                <a:solidFill>
                  <a:prstClr val="black"/>
                </a:solidFill>
                <a:latin typeface="Times New Roman" panose="02020603050405020304" pitchFamily="18" charset="0"/>
                <a:ea typeface="ＭＳ Ｐゴシック" charset="0"/>
                <a:cs typeface="Times New Roman" panose="02020603050405020304" pitchFamily="18" charset="0"/>
              </a:rPr>
              <a:t>FASTX-toolkit </a:t>
            </a:r>
            <a:r>
              <a:rPr lang="en-US" sz="2200" i="1" dirty="0">
                <a:solidFill>
                  <a:prstClr val="black"/>
                </a:solidFill>
                <a:latin typeface="Times New Roman" panose="02020603050405020304" pitchFamily="18" charset="0"/>
                <a:ea typeface="ＭＳ Ｐゴシック" charset="0"/>
                <a:cs typeface="Times New Roman" panose="02020603050405020304" pitchFamily="18" charset="0"/>
              </a:rPr>
              <a:t>(includes many other handy tools as well)</a:t>
            </a:r>
          </a:p>
        </p:txBody>
      </p:sp>
      <p:sp>
        <p:nvSpPr>
          <p:cNvPr id="10" name="TextBox 9">
            <a:extLst>
              <a:ext uri="{FF2B5EF4-FFF2-40B4-BE49-F238E27FC236}">
                <a16:creationId xmlns:a16="http://schemas.microsoft.com/office/drawing/2014/main" xmlns="" id="{C46BFDCF-A2CA-4C4D-85B0-2CC9EBAB7266}"/>
              </a:ext>
            </a:extLst>
          </p:cNvPr>
          <p:cNvSpPr txBox="1"/>
          <p:nvPr/>
        </p:nvSpPr>
        <p:spPr>
          <a:xfrm>
            <a:off x="-13252" y="6554731"/>
            <a:ext cx="6109252" cy="307777"/>
          </a:xfrm>
          <a:prstGeom prst="rect">
            <a:avLst/>
          </a:prstGeom>
          <a:noFill/>
        </p:spPr>
        <p:txBody>
          <a:bodyPr wrap="square">
            <a:spAutoFit/>
          </a:bodyPr>
          <a:lstStyle/>
          <a:p>
            <a:pPr>
              <a:spcBef>
                <a:spcPct val="0"/>
              </a:spcBef>
            </a:pPr>
            <a:r>
              <a:rPr lang="en-US" sz="1400" i="1" baseline="0" dirty="0">
                <a:solidFill>
                  <a:schemeClr val="accent5">
                    <a:lumMod val="75000"/>
                  </a:schemeClr>
                </a:solidFill>
                <a:latin typeface="Calibri" charset="0"/>
              </a:rPr>
              <a:t>U of Illinois – High-Performance Biological Computing</a:t>
            </a:r>
            <a:endParaRPr lang="en-US" sz="1400" i="1" dirty="0">
              <a:solidFill>
                <a:schemeClr val="accent5">
                  <a:lumMod val="75000"/>
                </a:schemeClr>
              </a:solidFill>
              <a:latin typeface="Calibri" charset="0"/>
            </a:endParaRPr>
          </a:p>
        </p:txBody>
      </p:sp>
    </p:spTree>
    <p:extLst>
      <p:ext uri="{BB962C8B-B14F-4D97-AF65-F5344CB8AC3E}">
        <p14:creationId xmlns:p14="http://schemas.microsoft.com/office/powerpoint/2010/main" val="3716811112"/>
      </p:ext>
    </p:extLst>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descr="Screen Shot 2014-09-19 at 11.11.44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2950" y="1729040"/>
            <a:ext cx="8166100" cy="4683125"/>
          </a:xfrm>
          <a:prstGeom prst="rect">
            <a:avLst/>
          </a:prstGeom>
          <a:noFill/>
          <a:ln w="9525">
            <a:solidFill>
              <a:srgbClr val="595959"/>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60206" y="6550223"/>
            <a:ext cx="4240212" cy="307777"/>
          </a:xfrm>
          <a:prstGeom prst="rect">
            <a:avLst/>
          </a:prstGeom>
        </p:spPr>
        <p:txBody>
          <a:bodyPr>
            <a:spAutoFit/>
          </a:bodyPr>
          <a:lstStyle/>
          <a:p>
            <a:pPr algn="ctr" fontAlgn="base">
              <a:spcBef>
                <a:spcPct val="0"/>
              </a:spcBef>
              <a:spcAft>
                <a:spcPct val="0"/>
              </a:spcAft>
              <a:defRPr/>
            </a:pPr>
            <a:r>
              <a:rPr lang="en-US" sz="1400" i="1" dirty="0">
                <a:solidFill>
                  <a:srgbClr val="0070C0"/>
                </a:solidFill>
                <a:latin typeface="Times New Roman" panose="02020603050405020304" pitchFamily="18" charset="0"/>
                <a:ea typeface="ＭＳ Ｐゴシック" charset="0"/>
                <a:cs typeface="Times New Roman" panose="02020603050405020304" pitchFamily="18" charset="0"/>
              </a:rPr>
              <a:t>http://</a:t>
            </a:r>
            <a:r>
              <a:rPr lang="en-US" sz="1400" i="1" dirty="0" err="1">
                <a:solidFill>
                  <a:srgbClr val="0070C0"/>
                </a:solidFill>
                <a:latin typeface="Times New Roman" panose="02020603050405020304" pitchFamily="18" charset="0"/>
                <a:ea typeface="ＭＳ Ｐゴシック" charset="0"/>
                <a:cs typeface="Times New Roman" panose="02020603050405020304" pitchFamily="18" charset="0"/>
              </a:rPr>
              <a:t>www.usadellab.org</a:t>
            </a:r>
            <a:r>
              <a:rPr lang="en-US" sz="1400" i="1" dirty="0">
                <a:solidFill>
                  <a:srgbClr val="0070C0"/>
                </a:solidFill>
                <a:latin typeface="Times New Roman" panose="02020603050405020304" pitchFamily="18" charset="0"/>
                <a:ea typeface="ＭＳ Ｐゴシック" charset="0"/>
                <a:cs typeface="Times New Roman" panose="02020603050405020304" pitchFamily="18" charset="0"/>
              </a:rPr>
              <a:t>/</a:t>
            </a:r>
            <a:r>
              <a:rPr lang="en-US" sz="1400" i="1" dirty="0" err="1">
                <a:solidFill>
                  <a:srgbClr val="0070C0"/>
                </a:solidFill>
                <a:latin typeface="Times New Roman" panose="02020603050405020304" pitchFamily="18" charset="0"/>
                <a:ea typeface="ＭＳ Ｐゴシック" charset="0"/>
                <a:cs typeface="Times New Roman" panose="02020603050405020304" pitchFamily="18" charset="0"/>
              </a:rPr>
              <a:t>cms</a:t>
            </a:r>
            <a:r>
              <a:rPr lang="en-US" sz="1400" i="1" dirty="0">
                <a:solidFill>
                  <a:srgbClr val="0070C0"/>
                </a:solidFill>
                <a:latin typeface="Times New Roman" panose="02020603050405020304" pitchFamily="18" charset="0"/>
                <a:ea typeface="ＭＳ Ｐゴシック" charset="0"/>
                <a:cs typeface="Times New Roman" panose="02020603050405020304" pitchFamily="18" charset="0"/>
              </a:rPr>
              <a:t>/?page=</a:t>
            </a:r>
            <a:r>
              <a:rPr lang="en-US" sz="1400" i="1" dirty="0" err="1">
                <a:solidFill>
                  <a:srgbClr val="0070C0"/>
                </a:solidFill>
                <a:latin typeface="Times New Roman" panose="02020603050405020304" pitchFamily="18" charset="0"/>
                <a:ea typeface="ＭＳ Ｐゴシック" charset="0"/>
                <a:cs typeface="Times New Roman" panose="02020603050405020304" pitchFamily="18" charset="0"/>
              </a:rPr>
              <a:t>trimmomatic</a:t>
            </a:r>
            <a:endParaRPr lang="en-US" sz="1400" i="1" dirty="0">
              <a:solidFill>
                <a:srgbClr val="0070C0"/>
              </a:solidFill>
              <a:latin typeface="Times New Roman" panose="02020603050405020304" pitchFamily="18" charset="0"/>
              <a:ea typeface="ＭＳ Ｐゴシック" charset="0"/>
              <a:cs typeface="Times New Roman" panose="02020603050405020304" pitchFamily="18" charset="0"/>
            </a:endParaRPr>
          </a:p>
        </p:txBody>
      </p:sp>
      <p:pic>
        <p:nvPicPr>
          <p:cNvPr id="2" name="Picture 1">
            <a:extLst>
              <a:ext uri="{FF2B5EF4-FFF2-40B4-BE49-F238E27FC236}">
                <a16:creationId xmlns:a16="http://schemas.microsoft.com/office/drawing/2014/main" xmlns="" id="{1DD9CC90-237F-4943-A1D2-A247DBD5BFA9}"/>
              </a:ext>
            </a:extLst>
          </p:cNvPr>
          <p:cNvPicPr>
            <a:picLocks noChangeAspect="1"/>
          </p:cNvPicPr>
          <p:nvPr/>
        </p:nvPicPr>
        <p:blipFill>
          <a:blip r:embed="rId3"/>
          <a:stretch>
            <a:fillRect/>
          </a:stretch>
        </p:blipFill>
        <p:spPr>
          <a:xfrm>
            <a:off x="0" y="-36324"/>
            <a:ext cx="12218504" cy="1318095"/>
          </a:xfrm>
          <a:prstGeom prst="rect">
            <a:avLst/>
          </a:prstGeom>
        </p:spPr>
      </p:pic>
      <p:sp>
        <p:nvSpPr>
          <p:cNvPr id="148481" name="Title 1"/>
          <p:cNvSpPr txBox="1">
            <a:spLocks/>
          </p:cNvSpPr>
          <p:nvPr/>
        </p:nvSpPr>
        <p:spPr bwMode="auto">
          <a:xfrm>
            <a:off x="2012950" y="900560"/>
            <a:ext cx="8229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base" hangingPunct="1">
              <a:lnSpc>
                <a:spcPct val="130000"/>
              </a:lnSpc>
              <a:spcBef>
                <a:spcPct val="0"/>
              </a:spcBef>
              <a:spcAft>
                <a:spcPct val="0"/>
              </a:spcAft>
            </a:pPr>
            <a:r>
              <a:rPr lang="en-US" sz="3600" b="1" dirty="0">
                <a:solidFill>
                  <a:srgbClr val="0000FF"/>
                </a:solidFill>
                <a:latin typeface="Times New Roman" panose="02020603050405020304" pitchFamily="18" charset="0"/>
                <a:cs typeface="Times New Roman" panose="02020603050405020304" pitchFamily="18" charset="0"/>
              </a:rPr>
              <a:t>Trimming with </a:t>
            </a:r>
            <a:r>
              <a:rPr lang="en-US" sz="3600" b="1" dirty="0" err="1">
                <a:solidFill>
                  <a:srgbClr val="0000FF"/>
                </a:solidFill>
                <a:latin typeface="Times New Roman" panose="02020603050405020304" pitchFamily="18" charset="0"/>
                <a:cs typeface="Times New Roman" panose="02020603050405020304" pitchFamily="18" charset="0"/>
              </a:rPr>
              <a:t>Trimmomatic</a:t>
            </a:r>
            <a:endParaRPr lang="en-US"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6258128"/>
      </p:ext>
    </p:extLst>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2506" y="1571936"/>
            <a:ext cx="8229600" cy="1075539"/>
          </a:xfrm>
        </p:spPr>
        <p:txBody>
          <a:bodyPr/>
          <a:lstStyle/>
          <a:p>
            <a:pPr marL="0" indent="0"/>
            <a:r>
              <a:rPr lang="en-US" sz="2400" dirty="0">
                <a:solidFill>
                  <a:srgbClr val="000000"/>
                </a:solidFill>
                <a:latin typeface="Times New Roman" panose="02020603050405020304" pitchFamily="18" charset="0"/>
                <a:cs typeface="Times New Roman" panose="02020603050405020304" pitchFamily="18" charset="0"/>
              </a:rPr>
              <a:t>Trim off end of sequence until the quality score is above 30. See the key below for quality encoding information. To trim, simply delete the poor quality base calls, or color them in red. </a:t>
            </a:r>
          </a:p>
        </p:txBody>
      </p:sp>
      <p:graphicFrame>
        <p:nvGraphicFramePr>
          <p:cNvPr id="4" name="Table 3"/>
          <p:cNvGraphicFramePr>
            <a:graphicFrameLocks noGrp="1"/>
          </p:cNvGraphicFramePr>
          <p:nvPr>
            <p:extLst>
              <p:ext uri="{D42A27DB-BD31-4B8C-83A1-F6EECF244321}">
                <p14:modId xmlns:p14="http://schemas.microsoft.com/office/powerpoint/2010/main" val="561259069"/>
              </p:ext>
            </p:extLst>
          </p:nvPr>
        </p:nvGraphicFramePr>
        <p:xfrm>
          <a:off x="2275987" y="2981650"/>
          <a:ext cx="7640025" cy="1503596"/>
        </p:xfrm>
        <a:graphic>
          <a:graphicData uri="http://schemas.openxmlformats.org/drawingml/2006/table">
            <a:tbl>
              <a:tblPr firstRow="1" bandRow="1">
                <a:tableStyleId>{5C22544A-7EE6-4342-B048-85BDC9FD1C3A}</a:tableStyleId>
              </a:tblPr>
              <a:tblGrid>
                <a:gridCol w="332175">
                  <a:extLst>
                    <a:ext uri="{9D8B030D-6E8A-4147-A177-3AD203B41FA5}">
                      <a16:colId xmlns:a16="http://schemas.microsoft.com/office/drawing/2014/main" xmlns="" val="20000"/>
                    </a:ext>
                  </a:extLst>
                </a:gridCol>
                <a:gridCol w="332175">
                  <a:extLst>
                    <a:ext uri="{9D8B030D-6E8A-4147-A177-3AD203B41FA5}">
                      <a16:colId xmlns:a16="http://schemas.microsoft.com/office/drawing/2014/main" xmlns="" val="20001"/>
                    </a:ext>
                  </a:extLst>
                </a:gridCol>
                <a:gridCol w="332175">
                  <a:extLst>
                    <a:ext uri="{9D8B030D-6E8A-4147-A177-3AD203B41FA5}">
                      <a16:colId xmlns:a16="http://schemas.microsoft.com/office/drawing/2014/main" xmlns="" val="20002"/>
                    </a:ext>
                  </a:extLst>
                </a:gridCol>
                <a:gridCol w="332175">
                  <a:extLst>
                    <a:ext uri="{9D8B030D-6E8A-4147-A177-3AD203B41FA5}">
                      <a16:colId xmlns:a16="http://schemas.microsoft.com/office/drawing/2014/main" xmlns="" val="20003"/>
                    </a:ext>
                  </a:extLst>
                </a:gridCol>
                <a:gridCol w="332175">
                  <a:extLst>
                    <a:ext uri="{9D8B030D-6E8A-4147-A177-3AD203B41FA5}">
                      <a16:colId xmlns:a16="http://schemas.microsoft.com/office/drawing/2014/main" xmlns="" val="20004"/>
                    </a:ext>
                  </a:extLst>
                </a:gridCol>
                <a:gridCol w="332175">
                  <a:extLst>
                    <a:ext uri="{9D8B030D-6E8A-4147-A177-3AD203B41FA5}">
                      <a16:colId xmlns:a16="http://schemas.microsoft.com/office/drawing/2014/main" xmlns="" val="20005"/>
                    </a:ext>
                  </a:extLst>
                </a:gridCol>
                <a:gridCol w="332175">
                  <a:extLst>
                    <a:ext uri="{9D8B030D-6E8A-4147-A177-3AD203B41FA5}">
                      <a16:colId xmlns:a16="http://schemas.microsoft.com/office/drawing/2014/main" xmlns="" val="20006"/>
                    </a:ext>
                  </a:extLst>
                </a:gridCol>
                <a:gridCol w="332175">
                  <a:extLst>
                    <a:ext uri="{9D8B030D-6E8A-4147-A177-3AD203B41FA5}">
                      <a16:colId xmlns:a16="http://schemas.microsoft.com/office/drawing/2014/main" xmlns="" val="20007"/>
                    </a:ext>
                  </a:extLst>
                </a:gridCol>
                <a:gridCol w="332175">
                  <a:extLst>
                    <a:ext uri="{9D8B030D-6E8A-4147-A177-3AD203B41FA5}">
                      <a16:colId xmlns:a16="http://schemas.microsoft.com/office/drawing/2014/main" xmlns="" val="20008"/>
                    </a:ext>
                  </a:extLst>
                </a:gridCol>
                <a:gridCol w="332175">
                  <a:extLst>
                    <a:ext uri="{9D8B030D-6E8A-4147-A177-3AD203B41FA5}">
                      <a16:colId xmlns:a16="http://schemas.microsoft.com/office/drawing/2014/main" xmlns="" val="20009"/>
                    </a:ext>
                  </a:extLst>
                </a:gridCol>
                <a:gridCol w="332175">
                  <a:extLst>
                    <a:ext uri="{9D8B030D-6E8A-4147-A177-3AD203B41FA5}">
                      <a16:colId xmlns:a16="http://schemas.microsoft.com/office/drawing/2014/main" xmlns="" val="20010"/>
                    </a:ext>
                  </a:extLst>
                </a:gridCol>
                <a:gridCol w="332175">
                  <a:extLst>
                    <a:ext uri="{9D8B030D-6E8A-4147-A177-3AD203B41FA5}">
                      <a16:colId xmlns:a16="http://schemas.microsoft.com/office/drawing/2014/main" xmlns="" val="20011"/>
                    </a:ext>
                  </a:extLst>
                </a:gridCol>
                <a:gridCol w="332175">
                  <a:extLst>
                    <a:ext uri="{9D8B030D-6E8A-4147-A177-3AD203B41FA5}">
                      <a16:colId xmlns:a16="http://schemas.microsoft.com/office/drawing/2014/main" xmlns="" val="20012"/>
                    </a:ext>
                  </a:extLst>
                </a:gridCol>
                <a:gridCol w="332175">
                  <a:extLst>
                    <a:ext uri="{9D8B030D-6E8A-4147-A177-3AD203B41FA5}">
                      <a16:colId xmlns:a16="http://schemas.microsoft.com/office/drawing/2014/main" xmlns="" val="20013"/>
                    </a:ext>
                  </a:extLst>
                </a:gridCol>
                <a:gridCol w="332175">
                  <a:extLst>
                    <a:ext uri="{9D8B030D-6E8A-4147-A177-3AD203B41FA5}">
                      <a16:colId xmlns:a16="http://schemas.microsoft.com/office/drawing/2014/main" xmlns="" val="20014"/>
                    </a:ext>
                  </a:extLst>
                </a:gridCol>
                <a:gridCol w="332175">
                  <a:extLst>
                    <a:ext uri="{9D8B030D-6E8A-4147-A177-3AD203B41FA5}">
                      <a16:colId xmlns:a16="http://schemas.microsoft.com/office/drawing/2014/main" xmlns="" val="20015"/>
                    </a:ext>
                  </a:extLst>
                </a:gridCol>
                <a:gridCol w="332175">
                  <a:extLst>
                    <a:ext uri="{9D8B030D-6E8A-4147-A177-3AD203B41FA5}">
                      <a16:colId xmlns:a16="http://schemas.microsoft.com/office/drawing/2014/main" xmlns="" val="20016"/>
                    </a:ext>
                  </a:extLst>
                </a:gridCol>
                <a:gridCol w="332175">
                  <a:extLst>
                    <a:ext uri="{9D8B030D-6E8A-4147-A177-3AD203B41FA5}">
                      <a16:colId xmlns:a16="http://schemas.microsoft.com/office/drawing/2014/main" xmlns="" val="20017"/>
                    </a:ext>
                  </a:extLst>
                </a:gridCol>
                <a:gridCol w="332175">
                  <a:extLst>
                    <a:ext uri="{9D8B030D-6E8A-4147-A177-3AD203B41FA5}">
                      <a16:colId xmlns:a16="http://schemas.microsoft.com/office/drawing/2014/main" xmlns="" val="20018"/>
                    </a:ext>
                  </a:extLst>
                </a:gridCol>
                <a:gridCol w="332175">
                  <a:extLst>
                    <a:ext uri="{9D8B030D-6E8A-4147-A177-3AD203B41FA5}">
                      <a16:colId xmlns:a16="http://schemas.microsoft.com/office/drawing/2014/main" xmlns="" val="20019"/>
                    </a:ext>
                  </a:extLst>
                </a:gridCol>
                <a:gridCol w="332175">
                  <a:extLst>
                    <a:ext uri="{9D8B030D-6E8A-4147-A177-3AD203B41FA5}">
                      <a16:colId xmlns:a16="http://schemas.microsoft.com/office/drawing/2014/main" xmlns="" val="20020"/>
                    </a:ext>
                  </a:extLst>
                </a:gridCol>
                <a:gridCol w="332175">
                  <a:extLst>
                    <a:ext uri="{9D8B030D-6E8A-4147-A177-3AD203B41FA5}">
                      <a16:colId xmlns:a16="http://schemas.microsoft.com/office/drawing/2014/main" xmlns="" val="20021"/>
                    </a:ext>
                  </a:extLst>
                </a:gridCol>
                <a:gridCol w="332175">
                  <a:extLst>
                    <a:ext uri="{9D8B030D-6E8A-4147-A177-3AD203B41FA5}">
                      <a16:colId xmlns:a16="http://schemas.microsoft.com/office/drawing/2014/main" xmlns="" val="20022"/>
                    </a:ext>
                  </a:extLst>
                </a:gridCol>
              </a:tblGrid>
              <a:tr h="391076">
                <a:tc>
                  <a:txBody>
                    <a:bodyPr/>
                    <a:lstStyle/>
                    <a:p>
                      <a:r>
                        <a:rPr lang="en-US" b="0" dirty="0">
                          <a:solidFill>
                            <a:srgbClr val="000000"/>
                          </a:solidFill>
                        </a:rPr>
                        <a:t>@</a:t>
                      </a: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solidFill>
                      <a:srgbClr val="FFFFFF"/>
                    </a:solidFill>
                  </a:tcPr>
                </a:tc>
                <a:tc>
                  <a:txBody>
                    <a:bodyPr/>
                    <a:lstStyle/>
                    <a:p>
                      <a:r>
                        <a:rPr lang="en-US" b="0" dirty="0">
                          <a:solidFill>
                            <a:srgbClr val="000000"/>
                          </a:solidFill>
                        </a:rPr>
                        <a:t>M</a:t>
                      </a:r>
                    </a:p>
                  </a:txBody>
                  <a:tcPr>
                    <a:lnT w="12700" cap="flat" cmpd="sng" algn="ctr">
                      <a:solidFill>
                        <a:scrgbClr r="0" g="0" b="0"/>
                      </a:solidFill>
                      <a:prstDash val="solid"/>
                      <a:round/>
                      <a:headEnd type="none" w="med" len="med"/>
                      <a:tailEnd type="none" w="med" len="med"/>
                    </a:lnT>
                    <a:solidFill>
                      <a:srgbClr val="FFFFFF"/>
                    </a:solidFill>
                  </a:tcPr>
                </a:tc>
                <a:tc>
                  <a:txBody>
                    <a:bodyPr/>
                    <a:lstStyle/>
                    <a:p>
                      <a:r>
                        <a:rPr lang="en-US" b="0" dirty="0">
                          <a:solidFill>
                            <a:srgbClr val="000000"/>
                          </a:solidFill>
                        </a:rPr>
                        <a:t>y</a:t>
                      </a:r>
                    </a:p>
                  </a:txBody>
                  <a:tcPr>
                    <a:lnT w="12700" cap="flat" cmpd="sng" algn="ctr">
                      <a:solidFill>
                        <a:scrgbClr r="0" g="0" b="0"/>
                      </a:solidFill>
                      <a:prstDash val="solid"/>
                      <a:round/>
                      <a:headEnd type="none" w="med" len="med"/>
                      <a:tailEnd type="none" w="med" len="med"/>
                    </a:lnT>
                    <a:solidFill>
                      <a:srgbClr val="FFFFFF"/>
                    </a:solidFill>
                  </a:tcPr>
                </a:tc>
                <a:tc>
                  <a:txBody>
                    <a:bodyPr/>
                    <a:lstStyle/>
                    <a:p>
                      <a:r>
                        <a:rPr lang="en-US" b="0" dirty="0">
                          <a:solidFill>
                            <a:srgbClr val="000000"/>
                          </a:solidFill>
                        </a:rPr>
                        <a:t>S</a:t>
                      </a:r>
                    </a:p>
                  </a:txBody>
                  <a:tcPr>
                    <a:lnT w="12700" cap="flat" cmpd="sng" algn="ctr">
                      <a:solidFill>
                        <a:scrgbClr r="0" g="0" b="0"/>
                      </a:solidFill>
                      <a:prstDash val="solid"/>
                      <a:round/>
                      <a:headEnd type="none" w="med" len="med"/>
                      <a:tailEnd type="none" w="med" len="med"/>
                    </a:lnT>
                    <a:solidFill>
                      <a:srgbClr val="FFFFFF"/>
                    </a:solidFill>
                  </a:tcPr>
                </a:tc>
                <a:tc>
                  <a:txBody>
                    <a:bodyPr/>
                    <a:lstStyle/>
                    <a:p>
                      <a:r>
                        <a:rPr lang="en-US" b="0" dirty="0">
                          <a:solidFill>
                            <a:srgbClr val="000000"/>
                          </a:solidFill>
                        </a:rPr>
                        <a:t>e</a:t>
                      </a:r>
                    </a:p>
                  </a:txBody>
                  <a:tcPr>
                    <a:lnT w="12700" cap="flat" cmpd="sng" algn="ctr">
                      <a:solidFill>
                        <a:scrgbClr r="0" g="0" b="0"/>
                      </a:solidFill>
                      <a:prstDash val="solid"/>
                      <a:round/>
                      <a:headEnd type="none" w="med" len="med"/>
                      <a:tailEnd type="none" w="med" len="med"/>
                    </a:lnT>
                    <a:solidFill>
                      <a:srgbClr val="FFFFFF"/>
                    </a:solidFill>
                  </a:tcPr>
                </a:tc>
                <a:tc>
                  <a:txBody>
                    <a:bodyPr/>
                    <a:lstStyle/>
                    <a:p>
                      <a:r>
                        <a:rPr lang="en-US" b="0" dirty="0">
                          <a:solidFill>
                            <a:srgbClr val="000000"/>
                          </a:solidFill>
                        </a:rPr>
                        <a:t>q</a:t>
                      </a:r>
                    </a:p>
                  </a:txBody>
                  <a:tcPr>
                    <a:lnT w="12700" cap="flat" cmpd="sng" algn="ctr">
                      <a:solidFill>
                        <a:scrgbClr r="0" g="0" b="0"/>
                      </a:solidFill>
                      <a:prstDash val="solid"/>
                      <a:round/>
                      <a:headEnd type="none" w="med" len="med"/>
                      <a:tailEnd type="none" w="med" len="med"/>
                    </a:lnT>
                    <a:solidFill>
                      <a:srgbClr val="FFFFFF"/>
                    </a:solidFill>
                  </a:tcPr>
                </a:tc>
                <a:tc>
                  <a:txBody>
                    <a:bodyPr/>
                    <a:lstStyle/>
                    <a:p>
                      <a:r>
                        <a:rPr lang="en-US" b="0" dirty="0">
                          <a:solidFill>
                            <a:srgbClr val="000000"/>
                          </a:solidFill>
                        </a:rPr>
                        <a:t>1</a:t>
                      </a: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FFFFFF"/>
                    </a:solidFill>
                  </a:tcPr>
                </a:tc>
                <a:extLst>
                  <a:ext uri="{0D108BD9-81ED-4DB2-BD59-A6C34878D82A}">
                    <a16:rowId xmlns:a16="http://schemas.microsoft.com/office/drawing/2014/main" xmlns="" val="10000"/>
                  </a:ext>
                </a:extLst>
              </a:tr>
              <a:tr h="370840">
                <a:tc>
                  <a:txBody>
                    <a:bodyPr/>
                    <a:lstStyle/>
                    <a:p>
                      <a:r>
                        <a:rPr lang="en-US" b="0" dirty="0">
                          <a:solidFill>
                            <a:srgbClr val="000000"/>
                          </a:solidFill>
                        </a:rPr>
                        <a:t>A</a:t>
                      </a:r>
                    </a:p>
                  </a:txBody>
                  <a:tcPr>
                    <a:lnL w="12700" cap="flat" cmpd="sng" algn="ctr">
                      <a:solidFill>
                        <a:scrgbClr r="0" g="0" b="0"/>
                      </a:solidFill>
                      <a:prstDash val="solid"/>
                      <a:round/>
                      <a:headEnd type="none" w="med" len="med"/>
                      <a:tailEnd type="none" w="med" len="med"/>
                    </a:lnL>
                    <a:solidFill>
                      <a:srgbClr val="FFFFFF"/>
                    </a:solidFill>
                  </a:tcPr>
                </a:tc>
                <a:tc>
                  <a:txBody>
                    <a:bodyPr/>
                    <a:lstStyle/>
                    <a:p>
                      <a:r>
                        <a:rPr lang="en-US" b="0" dirty="0">
                          <a:solidFill>
                            <a:srgbClr val="000000"/>
                          </a:solidFill>
                        </a:rPr>
                        <a:t>G</a:t>
                      </a:r>
                    </a:p>
                  </a:txBody>
                  <a:tcPr>
                    <a:solidFill>
                      <a:srgbClr val="FFFFFF"/>
                    </a:solidFill>
                  </a:tcPr>
                </a:tc>
                <a:tc>
                  <a:txBody>
                    <a:bodyPr/>
                    <a:lstStyle/>
                    <a:p>
                      <a:r>
                        <a:rPr lang="en-US" b="0" dirty="0">
                          <a:solidFill>
                            <a:srgbClr val="000000"/>
                          </a:solidFill>
                        </a:rPr>
                        <a:t>G</a:t>
                      </a:r>
                    </a:p>
                  </a:txBody>
                  <a:tcPr>
                    <a:solidFill>
                      <a:srgbClr val="FFFFFF"/>
                    </a:solidFill>
                  </a:tcPr>
                </a:tc>
                <a:tc>
                  <a:txBody>
                    <a:bodyPr/>
                    <a:lstStyle/>
                    <a:p>
                      <a:r>
                        <a:rPr lang="en-US" b="0" dirty="0">
                          <a:solidFill>
                            <a:srgbClr val="000000"/>
                          </a:solidFill>
                        </a:rPr>
                        <a:t>C</a:t>
                      </a:r>
                    </a:p>
                  </a:txBody>
                  <a:tcPr>
                    <a:solidFill>
                      <a:srgbClr val="FFFFFF"/>
                    </a:solidFill>
                  </a:tcPr>
                </a:tc>
                <a:tc>
                  <a:txBody>
                    <a:bodyPr/>
                    <a:lstStyle/>
                    <a:p>
                      <a:r>
                        <a:rPr lang="en-US" b="0" dirty="0">
                          <a:solidFill>
                            <a:srgbClr val="000000"/>
                          </a:solidFill>
                        </a:rPr>
                        <a:t>T</a:t>
                      </a:r>
                    </a:p>
                  </a:txBody>
                  <a:tcPr>
                    <a:solidFill>
                      <a:srgbClr val="FFFFFF"/>
                    </a:solidFill>
                  </a:tcPr>
                </a:tc>
                <a:tc>
                  <a:txBody>
                    <a:bodyPr/>
                    <a:lstStyle/>
                    <a:p>
                      <a:r>
                        <a:rPr lang="en-US" b="0" dirty="0">
                          <a:solidFill>
                            <a:srgbClr val="000000"/>
                          </a:solidFill>
                        </a:rPr>
                        <a:t>T</a:t>
                      </a:r>
                    </a:p>
                  </a:txBody>
                  <a:tcPr>
                    <a:solidFill>
                      <a:srgbClr val="FFFFFF"/>
                    </a:solidFill>
                  </a:tcPr>
                </a:tc>
                <a:tc>
                  <a:txBody>
                    <a:bodyPr/>
                    <a:lstStyle/>
                    <a:p>
                      <a:r>
                        <a:rPr lang="en-US" b="0" dirty="0">
                          <a:solidFill>
                            <a:srgbClr val="000000"/>
                          </a:solidFill>
                        </a:rPr>
                        <a:t>T</a:t>
                      </a:r>
                    </a:p>
                  </a:txBody>
                  <a:tcPr>
                    <a:solidFill>
                      <a:srgbClr val="FFFFFF"/>
                    </a:solidFill>
                  </a:tcPr>
                </a:tc>
                <a:tc>
                  <a:txBody>
                    <a:bodyPr/>
                    <a:lstStyle/>
                    <a:p>
                      <a:r>
                        <a:rPr lang="en-US" b="0" dirty="0">
                          <a:solidFill>
                            <a:srgbClr val="000000"/>
                          </a:solidFill>
                        </a:rPr>
                        <a:t>A</a:t>
                      </a:r>
                    </a:p>
                  </a:txBody>
                  <a:tcPr>
                    <a:solidFill>
                      <a:srgbClr val="FFFFFF"/>
                    </a:solidFill>
                  </a:tcPr>
                </a:tc>
                <a:tc>
                  <a:txBody>
                    <a:bodyPr/>
                    <a:lstStyle/>
                    <a:p>
                      <a:r>
                        <a:rPr lang="en-US" b="0" dirty="0">
                          <a:solidFill>
                            <a:srgbClr val="000000"/>
                          </a:solidFill>
                        </a:rPr>
                        <a:t>C</a:t>
                      </a:r>
                    </a:p>
                  </a:txBody>
                  <a:tcPr>
                    <a:solidFill>
                      <a:srgbClr val="FFFFFF"/>
                    </a:solidFill>
                  </a:tcPr>
                </a:tc>
                <a:tc>
                  <a:txBody>
                    <a:bodyPr/>
                    <a:lstStyle/>
                    <a:p>
                      <a:r>
                        <a:rPr lang="en-US" b="0" dirty="0">
                          <a:solidFill>
                            <a:srgbClr val="000000"/>
                          </a:solidFill>
                        </a:rPr>
                        <a:t>T</a:t>
                      </a:r>
                    </a:p>
                  </a:txBody>
                  <a:tcPr>
                    <a:solidFill>
                      <a:srgbClr val="FFFFFF"/>
                    </a:solidFill>
                  </a:tcPr>
                </a:tc>
                <a:tc>
                  <a:txBody>
                    <a:bodyPr/>
                    <a:lstStyle/>
                    <a:p>
                      <a:r>
                        <a:rPr lang="en-US" b="0" dirty="0">
                          <a:solidFill>
                            <a:srgbClr val="000000"/>
                          </a:solidFill>
                        </a:rPr>
                        <a:t>A</a:t>
                      </a:r>
                    </a:p>
                  </a:txBody>
                  <a:tcPr>
                    <a:solidFill>
                      <a:srgbClr val="FFFFFF"/>
                    </a:solidFill>
                  </a:tcPr>
                </a:tc>
                <a:tc>
                  <a:txBody>
                    <a:bodyPr/>
                    <a:lstStyle/>
                    <a:p>
                      <a:r>
                        <a:rPr lang="en-US" b="0" dirty="0">
                          <a:solidFill>
                            <a:srgbClr val="000000"/>
                          </a:solidFill>
                        </a:rPr>
                        <a:t>T</a:t>
                      </a:r>
                    </a:p>
                  </a:txBody>
                  <a:tcPr>
                    <a:solidFill>
                      <a:srgbClr val="FFFFFF"/>
                    </a:solidFill>
                  </a:tcPr>
                </a:tc>
                <a:tc>
                  <a:txBody>
                    <a:bodyPr/>
                    <a:lstStyle/>
                    <a:p>
                      <a:r>
                        <a:rPr lang="en-US" b="0" dirty="0">
                          <a:solidFill>
                            <a:srgbClr val="000000"/>
                          </a:solidFill>
                        </a:rPr>
                        <a:t>G</a:t>
                      </a:r>
                    </a:p>
                  </a:txBody>
                  <a:tcPr>
                    <a:solidFill>
                      <a:srgbClr val="FFFFFF"/>
                    </a:solidFill>
                  </a:tcPr>
                </a:tc>
                <a:tc>
                  <a:txBody>
                    <a:bodyPr/>
                    <a:lstStyle/>
                    <a:p>
                      <a:r>
                        <a:rPr lang="en-US" b="0" dirty="0">
                          <a:solidFill>
                            <a:srgbClr val="000000"/>
                          </a:solidFill>
                        </a:rPr>
                        <a:t>G</a:t>
                      </a:r>
                    </a:p>
                  </a:txBody>
                  <a:tcPr>
                    <a:solidFill>
                      <a:srgbClr val="FFFFFF"/>
                    </a:solidFill>
                  </a:tcPr>
                </a:tc>
                <a:tc>
                  <a:txBody>
                    <a:bodyPr/>
                    <a:lstStyle/>
                    <a:p>
                      <a:r>
                        <a:rPr lang="en-US" b="1" dirty="0">
                          <a:solidFill>
                            <a:srgbClr val="0000FF"/>
                          </a:solidFill>
                        </a:rPr>
                        <a:t>A</a:t>
                      </a:r>
                    </a:p>
                  </a:txBody>
                  <a:tcPr>
                    <a:solidFill>
                      <a:srgbClr val="FFFFFF"/>
                    </a:solidFill>
                  </a:tcPr>
                </a:tc>
                <a:tc>
                  <a:txBody>
                    <a:bodyPr/>
                    <a:lstStyle/>
                    <a:p>
                      <a:r>
                        <a:rPr lang="en-US" b="1" dirty="0">
                          <a:solidFill>
                            <a:srgbClr val="0000FF"/>
                          </a:solidFill>
                        </a:rPr>
                        <a:t>G</a:t>
                      </a:r>
                    </a:p>
                  </a:txBody>
                  <a:tcPr>
                    <a:solidFill>
                      <a:srgbClr val="FFFFFF"/>
                    </a:solidFill>
                  </a:tcPr>
                </a:tc>
                <a:tc>
                  <a:txBody>
                    <a:bodyPr/>
                    <a:lstStyle/>
                    <a:p>
                      <a:r>
                        <a:rPr lang="en-US" b="0" dirty="0">
                          <a:solidFill>
                            <a:srgbClr val="FF0000"/>
                          </a:solidFill>
                        </a:rPr>
                        <a:t>C</a:t>
                      </a:r>
                    </a:p>
                  </a:txBody>
                  <a:tcPr>
                    <a:solidFill>
                      <a:srgbClr val="FFFFFF"/>
                    </a:solidFill>
                  </a:tcPr>
                </a:tc>
                <a:tc>
                  <a:txBody>
                    <a:bodyPr/>
                    <a:lstStyle/>
                    <a:p>
                      <a:r>
                        <a:rPr lang="en-US" b="0" dirty="0">
                          <a:solidFill>
                            <a:srgbClr val="FF0000"/>
                          </a:solidFill>
                        </a:rPr>
                        <a:t>T</a:t>
                      </a:r>
                    </a:p>
                  </a:txBody>
                  <a:tcPr>
                    <a:solidFill>
                      <a:srgbClr val="FFFFFF"/>
                    </a:solidFill>
                  </a:tcPr>
                </a:tc>
                <a:tc>
                  <a:txBody>
                    <a:bodyPr/>
                    <a:lstStyle/>
                    <a:p>
                      <a:r>
                        <a:rPr lang="en-US" b="0" dirty="0">
                          <a:solidFill>
                            <a:srgbClr val="FF0000"/>
                          </a:solidFill>
                        </a:rPr>
                        <a:t>C</a:t>
                      </a:r>
                    </a:p>
                  </a:txBody>
                  <a:tcPr>
                    <a:solidFill>
                      <a:srgbClr val="FFFFFF"/>
                    </a:solidFill>
                  </a:tcPr>
                </a:tc>
                <a:tc>
                  <a:txBody>
                    <a:bodyPr/>
                    <a:lstStyle/>
                    <a:p>
                      <a:r>
                        <a:rPr lang="en-US" b="0" dirty="0">
                          <a:solidFill>
                            <a:srgbClr val="FF0000"/>
                          </a:solidFill>
                        </a:rPr>
                        <a:t>T</a:t>
                      </a:r>
                    </a:p>
                  </a:txBody>
                  <a:tcPr>
                    <a:solidFill>
                      <a:srgbClr val="FFFFFF"/>
                    </a:solidFill>
                  </a:tcPr>
                </a:tc>
                <a:tc>
                  <a:txBody>
                    <a:bodyPr/>
                    <a:lstStyle/>
                    <a:p>
                      <a:r>
                        <a:rPr lang="en-US" b="0" dirty="0">
                          <a:solidFill>
                            <a:srgbClr val="FF0000"/>
                          </a:solidFill>
                        </a:rPr>
                        <a:t>A</a:t>
                      </a:r>
                    </a:p>
                  </a:txBody>
                  <a:tcPr>
                    <a:solidFill>
                      <a:srgbClr val="FFFFFF"/>
                    </a:solidFill>
                  </a:tcPr>
                </a:tc>
                <a:tc>
                  <a:txBody>
                    <a:bodyPr/>
                    <a:lstStyle/>
                    <a:p>
                      <a:r>
                        <a:rPr lang="en-US" b="0" dirty="0">
                          <a:solidFill>
                            <a:srgbClr val="FF0000"/>
                          </a:solidFill>
                        </a:rPr>
                        <a:t>C</a:t>
                      </a:r>
                    </a:p>
                  </a:txBody>
                  <a:tcPr>
                    <a:solidFill>
                      <a:srgbClr val="FFFFFF"/>
                    </a:solidFill>
                  </a:tcPr>
                </a:tc>
                <a:tc>
                  <a:txBody>
                    <a:bodyPr/>
                    <a:lstStyle/>
                    <a:p>
                      <a:r>
                        <a:rPr lang="en-US" b="0" dirty="0">
                          <a:solidFill>
                            <a:srgbClr val="FF0000"/>
                          </a:solidFill>
                        </a:rPr>
                        <a:t>G</a:t>
                      </a:r>
                    </a:p>
                  </a:txBody>
                  <a:tcPr>
                    <a:lnR w="12700" cap="flat" cmpd="sng" algn="ctr">
                      <a:solidFill>
                        <a:scrgbClr r="0" g="0" b="0"/>
                      </a:solidFill>
                      <a:prstDash val="solid"/>
                      <a:round/>
                      <a:headEnd type="none" w="med" len="med"/>
                      <a:tailEnd type="none" w="med" len="med"/>
                    </a:lnR>
                    <a:solidFill>
                      <a:srgbClr val="FFFFFF"/>
                    </a:solidFill>
                  </a:tcPr>
                </a:tc>
                <a:extLst>
                  <a:ext uri="{0D108BD9-81ED-4DB2-BD59-A6C34878D82A}">
                    <a16:rowId xmlns:a16="http://schemas.microsoft.com/office/drawing/2014/main" xmlns="" val="10001"/>
                  </a:ext>
                </a:extLst>
              </a:tr>
              <a:tr h="370840">
                <a:tc>
                  <a:txBody>
                    <a:bodyPr/>
                    <a:lstStyle/>
                    <a:p>
                      <a:r>
                        <a:rPr lang="en-US" b="0" dirty="0">
                          <a:solidFill>
                            <a:srgbClr val="000000"/>
                          </a:solidFill>
                        </a:rPr>
                        <a:t>+</a:t>
                      </a:r>
                    </a:p>
                  </a:txBody>
                  <a:tcPr>
                    <a:lnL w="12700" cap="flat" cmpd="sng" algn="ctr">
                      <a:solidFill>
                        <a:scrgbClr r="0" g="0" b="0"/>
                      </a:solidFill>
                      <a:prstDash val="solid"/>
                      <a:round/>
                      <a:headEnd type="none" w="med" len="med"/>
                      <a:tailEnd type="none" w="med" len="med"/>
                    </a:lnL>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dirty="0">
                        <a:solidFill>
                          <a:srgbClr val="000000"/>
                        </a:solidFill>
                      </a:endParaRPr>
                    </a:p>
                  </a:txBody>
                  <a:tcPr>
                    <a:lnR w="12700" cap="flat" cmpd="sng" algn="ctr">
                      <a:solidFill>
                        <a:scrgbClr r="0" g="0" b="0"/>
                      </a:solidFill>
                      <a:prstDash val="solid"/>
                      <a:round/>
                      <a:headEnd type="none" w="med" len="med"/>
                      <a:tailEnd type="none" w="med" len="med"/>
                    </a:lnR>
                    <a:solidFill>
                      <a:srgbClr val="FFFFFF"/>
                    </a:solidFill>
                  </a:tcPr>
                </a:tc>
                <a:extLst>
                  <a:ext uri="{0D108BD9-81ED-4DB2-BD59-A6C34878D82A}">
                    <a16:rowId xmlns:a16="http://schemas.microsoft.com/office/drawing/2014/main" xmlns="" val="10002"/>
                  </a:ext>
                </a:extLst>
              </a:tr>
              <a:tr h="370840">
                <a:tc>
                  <a:txBody>
                    <a:bodyPr/>
                    <a:lstStyle/>
                    <a:p>
                      <a:r>
                        <a:rPr lang="en-US" b="0" dirty="0">
                          <a:solidFill>
                            <a:srgbClr val="000000"/>
                          </a:solidFill>
                        </a:rPr>
                        <a:t>H</a:t>
                      </a:r>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H</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G</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G</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G</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G</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F</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F</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E</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D</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D</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C</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C</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B</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1" dirty="0">
                          <a:solidFill>
                            <a:srgbClr val="0000FF"/>
                          </a:solidFill>
                        </a:rPr>
                        <a:t>A</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1" dirty="0">
                          <a:solidFill>
                            <a:srgbClr val="0000FF"/>
                          </a:solidFill>
                        </a:rPr>
                        <a:t>@</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FF0000"/>
                          </a:solidFill>
                        </a:rPr>
                        <a:t>;</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FF0000"/>
                          </a:solidFill>
                        </a:rPr>
                        <a:t>&lt;</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FF0000"/>
                          </a:solidFill>
                        </a:rPr>
                        <a:t>8</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FF0000"/>
                          </a:solidFill>
                        </a:rPr>
                        <a:t>0</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FF0000"/>
                          </a:solidFill>
                        </a:rPr>
                        <a:t>.</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FF0000"/>
                          </a:solidFill>
                        </a:rPr>
                        <a:t>+</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FF0000"/>
                          </a:solidFill>
                        </a:rPr>
                        <a:t>#</a:t>
                      </a: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5987" y="5347646"/>
            <a:ext cx="6146800" cy="952500"/>
          </a:xfrm>
          <a:prstGeom prst="rect">
            <a:avLst/>
          </a:prstGeom>
          <a:ln w="38100">
            <a:solidFill>
              <a:srgbClr val="C00000"/>
            </a:solidFill>
          </a:ln>
          <a:effectLst/>
        </p:spPr>
      </p:pic>
      <p:sp>
        <p:nvSpPr>
          <p:cNvPr id="7" name="TextBox 6"/>
          <p:cNvSpPr txBox="1"/>
          <p:nvPr/>
        </p:nvSpPr>
        <p:spPr>
          <a:xfrm>
            <a:off x="2182506" y="4819421"/>
            <a:ext cx="2973659"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Quality Score Key:</a:t>
            </a:r>
          </a:p>
        </p:txBody>
      </p:sp>
      <p:sp>
        <p:nvSpPr>
          <p:cNvPr id="9" name="Rectangle 8">
            <a:extLst>
              <a:ext uri="{FF2B5EF4-FFF2-40B4-BE49-F238E27FC236}">
                <a16:creationId xmlns:a16="http://schemas.microsoft.com/office/drawing/2014/main" xmlns="" id="{F1BADFFE-E42D-4F08-B904-738817D2E312}"/>
              </a:ext>
            </a:extLst>
          </p:cNvPr>
          <p:cNvSpPr/>
          <p:nvPr/>
        </p:nvSpPr>
        <p:spPr>
          <a:xfrm>
            <a:off x="2275987" y="2981650"/>
            <a:ext cx="7640024" cy="1503596"/>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157754BC-C36E-43F9-8127-37EFBE637E9D}"/>
              </a:ext>
            </a:extLst>
          </p:cNvPr>
          <p:cNvPicPr>
            <a:picLocks noChangeAspect="1"/>
          </p:cNvPicPr>
          <p:nvPr/>
        </p:nvPicPr>
        <p:blipFill>
          <a:blip r:embed="rId4"/>
          <a:stretch>
            <a:fillRect/>
          </a:stretch>
        </p:blipFill>
        <p:spPr>
          <a:xfrm>
            <a:off x="0" y="-27009"/>
            <a:ext cx="12205252" cy="1316821"/>
          </a:xfrm>
          <a:prstGeom prst="rect">
            <a:avLst/>
          </a:prstGeom>
        </p:spPr>
      </p:pic>
      <p:sp>
        <p:nvSpPr>
          <p:cNvPr id="2" name="Title 1"/>
          <p:cNvSpPr>
            <a:spLocks noGrp="1"/>
          </p:cNvSpPr>
          <p:nvPr>
            <p:ph type="title"/>
          </p:nvPr>
        </p:nvSpPr>
        <p:spPr>
          <a:xfrm>
            <a:off x="2128486" y="629211"/>
            <a:ext cx="8229600" cy="913385"/>
          </a:xfrm>
        </p:spPr>
        <p:txBody>
          <a:bodyPr/>
          <a:lstStyle/>
          <a:p>
            <a:r>
              <a:rPr lang="en-US" dirty="0">
                <a:solidFill>
                  <a:srgbClr val="0000FF"/>
                </a:solidFill>
                <a:latin typeface="Times New Roman" panose="02020603050405020304" pitchFamily="18" charset="0"/>
                <a:cs typeface="Times New Roman" panose="02020603050405020304" pitchFamily="18" charset="0"/>
              </a:rPr>
              <a:t>Example - </a:t>
            </a:r>
            <a:r>
              <a:rPr lang="en-US" dirty="0">
                <a:solidFill>
                  <a:schemeClr val="accent5"/>
                </a:solidFill>
                <a:latin typeface="Times New Roman" panose="02020603050405020304" pitchFamily="18" charset="0"/>
                <a:cs typeface="Times New Roman" panose="02020603050405020304" pitchFamily="18" charset="0"/>
              </a:rPr>
              <a:t>TRAILING:30</a:t>
            </a:r>
          </a:p>
        </p:txBody>
      </p:sp>
      <p:sp>
        <p:nvSpPr>
          <p:cNvPr id="12" name="TextBox 11">
            <a:extLst>
              <a:ext uri="{FF2B5EF4-FFF2-40B4-BE49-F238E27FC236}">
                <a16:creationId xmlns:a16="http://schemas.microsoft.com/office/drawing/2014/main" xmlns="" id="{A590AC40-CF97-4099-A9B6-FD34B5CDB283}"/>
              </a:ext>
            </a:extLst>
          </p:cNvPr>
          <p:cNvSpPr txBox="1"/>
          <p:nvPr/>
        </p:nvSpPr>
        <p:spPr>
          <a:xfrm>
            <a:off x="-13252" y="6554731"/>
            <a:ext cx="6109252" cy="369332"/>
          </a:xfrm>
          <a:prstGeom prst="rect">
            <a:avLst/>
          </a:prstGeom>
          <a:noFill/>
        </p:spPr>
        <p:txBody>
          <a:bodyPr wrap="square">
            <a:spAutoFit/>
          </a:bodyPr>
          <a:lstStyle/>
          <a:p>
            <a:pPr>
              <a:spcBef>
                <a:spcPct val="0"/>
              </a:spcBef>
            </a:pPr>
            <a:r>
              <a:rPr lang="en-US" i="1" baseline="0" dirty="0">
                <a:solidFill>
                  <a:schemeClr val="accent5">
                    <a:lumMod val="75000"/>
                  </a:schemeClr>
                </a:solidFill>
                <a:latin typeface="Calibri" charset="0"/>
              </a:rPr>
              <a:t>U of Illinois – High-Performance Biological Computing</a:t>
            </a:r>
            <a:endParaRPr lang="en-US" i="1" dirty="0">
              <a:solidFill>
                <a:schemeClr val="accent5">
                  <a:lumMod val="75000"/>
                </a:schemeClr>
              </a:solidFill>
              <a:latin typeface="Calibri" charset="0"/>
            </a:endParaRPr>
          </a:p>
        </p:txBody>
      </p:sp>
    </p:spTree>
    <p:extLst>
      <p:ext uri="{BB962C8B-B14F-4D97-AF65-F5344CB8AC3E}">
        <p14:creationId xmlns:p14="http://schemas.microsoft.com/office/powerpoint/2010/main" val="1314253530"/>
      </p:ext>
    </p:extLst>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1873" y="6576685"/>
            <a:ext cx="4240212" cy="307975"/>
          </a:xfrm>
          <a:prstGeom prst="rect">
            <a:avLst/>
          </a:prstGeom>
        </p:spPr>
        <p:txBody>
          <a:bodyPr>
            <a:spAutoFit/>
          </a:bodyPr>
          <a:lstStyle/>
          <a:p>
            <a:pPr algn="ctr" fontAlgn="base">
              <a:spcBef>
                <a:spcPct val="0"/>
              </a:spcBef>
              <a:spcAft>
                <a:spcPct val="0"/>
              </a:spcAft>
              <a:defRPr/>
            </a:pPr>
            <a:r>
              <a:rPr lang="en-US" sz="1400" i="1" dirty="0">
                <a:solidFill>
                  <a:srgbClr val="0070C0"/>
                </a:solidFill>
                <a:latin typeface="Times New Roman" panose="02020603050405020304" pitchFamily="18" charset="0"/>
                <a:ea typeface="ＭＳ Ｐゴシック" charset="0"/>
                <a:cs typeface="Times New Roman" panose="02020603050405020304" pitchFamily="18" charset="0"/>
                <a:hlinkClick r:id="rId3">
                  <a:extLst>
                    <a:ext uri="{A12FA001-AC4F-418D-AE19-62706E023703}">
                      <ahyp:hlinkClr xmlns:ahyp="http://schemas.microsoft.com/office/drawing/2018/hyperlinkcolor" xmlns="" val="tx"/>
                    </a:ext>
                  </a:extLst>
                </a:hlinkClick>
              </a:rPr>
              <a:t>http://</a:t>
            </a:r>
            <a:r>
              <a:rPr lang="en-US" sz="1400" i="1" dirty="0" err="1">
                <a:solidFill>
                  <a:srgbClr val="0070C0"/>
                </a:solidFill>
                <a:latin typeface="Times New Roman" panose="02020603050405020304" pitchFamily="18" charset="0"/>
                <a:ea typeface="ＭＳ Ｐゴシック" charset="0"/>
                <a:cs typeface="Times New Roman" panose="02020603050405020304" pitchFamily="18" charset="0"/>
                <a:hlinkClick r:id="rId3">
                  <a:extLst>
                    <a:ext uri="{A12FA001-AC4F-418D-AE19-62706E023703}">
                      <ahyp:hlinkClr xmlns:ahyp="http://schemas.microsoft.com/office/drawing/2018/hyperlinkcolor" xmlns="" val="tx"/>
                    </a:ext>
                  </a:extLst>
                </a:hlinkClick>
              </a:rPr>
              <a:t>www.usadellab.org</a:t>
            </a:r>
            <a:r>
              <a:rPr lang="en-US" sz="1400" i="1" dirty="0">
                <a:solidFill>
                  <a:srgbClr val="0070C0"/>
                </a:solidFill>
                <a:latin typeface="Times New Roman" panose="02020603050405020304" pitchFamily="18" charset="0"/>
                <a:ea typeface="ＭＳ Ｐゴシック" charset="0"/>
                <a:cs typeface="Times New Roman" panose="02020603050405020304" pitchFamily="18" charset="0"/>
                <a:hlinkClick r:id="rId3">
                  <a:extLst>
                    <a:ext uri="{A12FA001-AC4F-418D-AE19-62706E023703}">
                      <ahyp:hlinkClr xmlns:ahyp="http://schemas.microsoft.com/office/drawing/2018/hyperlinkcolor" xmlns="" val="tx"/>
                    </a:ext>
                  </a:extLst>
                </a:hlinkClick>
              </a:rPr>
              <a:t>/</a:t>
            </a:r>
            <a:r>
              <a:rPr lang="en-US" sz="1400" i="1" dirty="0" err="1">
                <a:solidFill>
                  <a:srgbClr val="0070C0"/>
                </a:solidFill>
                <a:latin typeface="Times New Roman" panose="02020603050405020304" pitchFamily="18" charset="0"/>
                <a:ea typeface="ＭＳ Ｐゴシック" charset="0"/>
                <a:cs typeface="Times New Roman" panose="02020603050405020304" pitchFamily="18" charset="0"/>
                <a:hlinkClick r:id="rId3">
                  <a:extLst>
                    <a:ext uri="{A12FA001-AC4F-418D-AE19-62706E023703}">
                      <ahyp:hlinkClr xmlns:ahyp="http://schemas.microsoft.com/office/drawing/2018/hyperlinkcolor" xmlns="" val="tx"/>
                    </a:ext>
                  </a:extLst>
                </a:hlinkClick>
              </a:rPr>
              <a:t>cms</a:t>
            </a:r>
            <a:r>
              <a:rPr lang="en-US" sz="1400" i="1" dirty="0">
                <a:solidFill>
                  <a:srgbClr val="0070C0"/>
                </a:solidFill>
                <a:latin typeface="Times New Roman" panose="02020603050405020304" pitchFamily="18" charset="0"/>
                <a:ea typeface="ＭＳ Ｐゴシック" charset="0"/>
                <a:cs typeface="Times New Roman" panose="02020603050405020304" pitchFamily="18" charset="0"/>
                <a:hlinkClick r:id="rId3">
                  <a:extLst>
                    <a:ext uri="{A12FA001-AC4F-418D-AE19-62706E023703}">
                      <ahyp:hlinkClr xmlns:ahyp="http://schemas.microsoft.com/office/drawing/2018/hyperlinkcolor" xmlns="" val="tx"/>
                    </a:ext>
                  </a:extLst>
                </a:hlinkClick>
              </a:rPr>
              <a:t>/?page=</a:t>
            </a:r>
            <a:r>
              <a:rPr lang="en-US" sz="1400" i="1" dirty="0" err="1">
                <a:solidFill>
                  <a:srgbClr val="0070C0"/>
                </a:solidFill>
                <a:latin typeface="Times New Roman" panose="02020603050405020304" pitchFamily="18" charset="0"/>
                <a:ea typeface="ＭＳ Ｐゴシック" charset="0"/>
                <a:cs typeface="Times New Roman" panose="02020603050405020304" pitchFamily="18" charset="0"/>
                <a:hlinkClick r:id="rId3">
                  <a:extLst>
                    <a:ext uri="{A12FA001-AC4F-418D-AE19-62706E023703}">
                      <ahyp:hlinkClr xmlns:ahyp="http://schemas.microsoft.com/office/drawing/2018/hyperlinkcolor" xmlns="" val="tx"/>
                    </a:ext>
                  </a:extLst>
                </a:hlinkClick>
              </a:rPr>
              <a:t>trimmomatic</a:t>
            </a:r>
            <a:endParaRPr lang="en-US" sz="1400" i="1" dirty="0">
              <a:solidFill>
                <a:srgbClr val="0070C0"/>
              </a:solidFill>
              <a:latin typeface="Times New Roman" panose="02020603050405020304" pitchFamily="18" charset="0"/>
              <a:ea typeface="ＭＳ Ｐゴシック" charset="0"/>
              <a:cs typeface="Times New Roman" panose="02020603050405020304" pitchFamily="18" charset="0"/>
            </a:endParaRPr>
          </a:p>
        </p:txBody>
      </p:sp>
      <p:pic>
        <p:nvPicPr>
          <p:cNvPr id="149507" name="Picture 3" descr="Screen Shot 2014-09-19 at 11.22.31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450" y="3884979"/>
            <a:ext cx="11821098" cy="11872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9508" name="Picture 3" descr="Screen Shot 2015-03-22 at 2.11.33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450" y="2350258"/>
            <a:ext cx="11821099" cy="10662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C1BD460F-CC80-48A2-8B90-6EA374363B4C}"/>
              </a:ext>
            </a:extLst>
          </p:cNvPr>
          <p:cNvPicPr>
            <a:picLocks noChangeAspect="1"/>
          </p:cNvPicPr>
          <p:nvPr/>
        </p:nvPicPr>
        <p:blipFill>
          <a:blip r:embed="rId6"/>
          <a:stretch>
            <a:fillRect/>
          </a:stretch>
        </p:blipFill>
        <p:spPr>
          <a:xfrm>
            <a:off x="0" y="0"/>
            <a:ext cx="12214302" cy="1316614"/>
          </a:xfrm>
          <a:prstGeom prst="rect">
            <a:avLst/>
          </a:prstGeom>
        </p:spPr>
      </p:pic>
      <p:sp>
        <p:nvSpPr>
          <p:cNvPr id="149505" name="Title 1"/>
          <p:cNvSpPr txBox="1">
            <a:spLocks/>
          </p:cNvSpPr>
          <p:nvPr/>
        </p:nvSpPr>
        <p:spPr bwMode="auto">
          <a:xfrm>
            <a:off x="1188243" y="973314"/>
            <a:ext cx="98155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base" hangingPunct="1">
              <a:lnSpc>
                <a:spcPct val="130000"/>
              </a:lnSpc>
              <a:spcBef>
                <a:spcPct val="0"/>
              </a:spcBef>
              <a:spcAft>
                <a:spcPct val="0"/>
              </a:spcAft>
            </a:pPr>
            <a:r>
              <a:rPr lang="en-US" sz="3600" b="1" dirty="0">
                <a:solidFill>
                  <a:srgbClr val="0000FF"/>
                </a:solidFill>
                <a:latin typeface="Times New Roman" panose="02020603050405020304" pitchFamily="18" charset="0"/>
                <a:cs typeface="Times New Roman" panose="02020603050405020304" pitchFamily="18" charset="0"/>
              </a:rPr>
              <a:t>Command for Trimming with </a:t>
            </a:r>
            <a:r>
              <a:rPr lang="en-US" sz="3600" b="1" dirty="0" err="1">
                <a:solidFill>
                  <a:srgbClr val="0000FF"/>
                </a:solidFill>
                <a:latin typeface="Times New Roman" panose="02020603050405020304" pitchFamily="18" charset="0"/>
                <a:cs typeface="Times New Roman" panose="02020603050405020304" pitchFamily="18" charset="0"/>
              </a:rPr>
              <a:t>Trimmomatic</a:t>
            </a:r>
            <a:endParaRPr lang="en-US"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576761"/>
      </p:ext>
    </p:extLst>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991003"/>
            <a:ext cx="8229600" cy="1327262"/>
          </a:xfrm>
        </p:spPr>
        <p:txBody>
          <a:bodyPr/>
          <a:lstStyle/>
          <a:p>
            <a:pPr marL="0" indent="0"/>
            <a:r>
              <a:rPr lang="en-US" sz="2400" dirty="0">
                <a:solidFill>
                  <a:srgbClr val="000000"/>
                </a:solidFill>
                <a:latin typeface="Times New Roman" panose="02020603050405020304" pitchFamily="18" charset="0"/>
                <a:cs typeface="Times New Roman" panose="02020603050405020304" pitchFamily="18" charset="0"/>
              </a:rPr>
              <a:t>Find the adapter sequence, then trim off this adapter sequence and anything following it. To trim, simply delete the offending base calls, or color them in red. </a:t>
            </a:r>
          </a:p>
          <a:p>
            <a:endParaRPr lang="en-US" sz="2000" dirty="0">
              <a:latin typeface="Times New Roman" panose="02020603050405020304" pitchFamily="18" charset="0"/>
              <a:cs typeface="Times New Roman" panose="02020603050405020304" pitchFamily="18" charset="0"/>
            </a:endParaRPr>
          </a:p>
          <a:p>
            <a:pPr marL="0" eaLnBrk="1" fontAlgn="t" hangingPunct="1">
              <a:spcBef>
                <a:spcPts val="0"/>
              </a:spcBef>
              <a:spcAft>
                <a:spcPts val="0"/>
              </a:spcAft>
            </a:pPr>
            <a:r>
              <a:rPr lang="en-US" sz="2400" i="1" dirty="0">
                <a:solidFill>
                  <a:srgbClr val="000000"/>
                </a:solidFill>
                <a:latin typeface="Times New Roman" panose="02020603050405020304" pitchFamily="18" charset="0"/>
                <a:cs typeface="Times New Roman" panose="02020603050405020304" pitchFamily="18" charset="0"/>
              </a:rPr>
              <a:t>&gt;seq1 my adapter sequence</a:t>
            </a:r>
          </a:p>
          <a:p>
            <a:pPr marL="0" eaLnBrk="1" fontAlgn="t" hangingPunct="1">
              <a:spcBef>
                <a:spcPts val="0"/>
              </a:spcBef>
              <a:spcAft>
                <a:spcPts val="0"/>
              </a:spcAft>
            </a:pPr>
            <a:r>
              <a:rPr lang="en-US" sz="2000" dirty="0">
                <a:solidFill>
                  <a:srgbClr val="FF0000"/>
                </a:solidFill>
                <a:latin typeface="Times New Roman" panose="02020603050405020304" pitchFamily="18" charset="0"/>
                <a:cs typeface="Times New Roman" panose="02020603050405020304" pitchFamily="18" charset="0"/>
              </a:rPr>
              <a:t>GGAGCTCTA</a:t>
            </a:r>
          </a:p>
          <a:p>
            <a:pPr marL="0" eaLnBrk="1" fontAlgn="t" hangingPunct="1">
              <a:spcBef>
                <a:spcPts val="0"/>
              </a:spcBef>
              <a:spcAft>
                <a:spcPts val="0"/>
              </a:spcAft>
            </a:pPr>
            <a:endParaRPr lang="en-US" sz="2000" dirty="0">
              <a:solidFill>
                <a:srgbClr val="000000"/>
              </a:solidFill>
              <a:latin typeface="Times New Roman" panose="02020603050405020304" pitchFamily="18" charset="0"/>
              <a:cs typeface="Times New Roman" panose="02020603050405020304" pitchFamily="18" charset="0"/>
            </a:endParaRPr>
          </a:p>
          <a:p>
            <a:pPr marL="0" eaLnBrk="1" fontAlgn="t" hangingPunct="1">
              <a:spcBef>
                <a:spcPts val="0"/>
              </a:spcBef>
              <a:spcAft>
                <a:spcPts val="0"/>
              </a:spcAft>
            </a:pP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199246007"/>
              </p:ext>
            </p:extLst>
          </p:nvPr>
        </p:nvGraphicFramePr>
        <p:xfrm>
          <a:off x="2077901" y="4307062"/>
          <a:ext cx="7640025" cy="1483360"/>
        </p:xfrm>
        <a:graphic>
          <a:graphicData uri="http://schemas.openxmlformats.org/drawingml/2006/table">
            <a:tbl>
              <a:tblPr firstRow="1" bandRow="1">
                <a:tableStyleId>{5C22544A-7EE6-4342-B048-85BDC9FD1C3A}</a:tableStyleId>
              </a:tblPr>
              <a:tblGrid>
                <a:gridCol w="332175">
                  <a:extLst>
                    <a:ext uri="{9D8B030D-6E8A-4147-A177-3AD203B41FA5}">
                      <a16:colId xmlns:a16="http://schemas.microsoft.com/office/drawing/2014/main" xmlns="" val="20000"/>
                    </a:ext>
                  </a:extLst>
                </a:gridCol>
                <a:gridCol w="332175">
                  <a:extLst>
                    <a:ext uri="{9D8B030D-6E8A-4147-A177-3AD203B41FA5}">
                      <a16:colId xmlns:a16="http://schemas.microsoft.com/office/drawing/2014/main" xmlns="" val="20001"/>
                    </a:ext>
                  </a:extLst>
                </a:gridCol>
                <a:gridCol w="332175">
                  <a:extLst>
                    <a:ext uri="{9D8B030D-6E8A-4147-A177-3AD203B41FA5}">
                      <a16:colId xmlns:a16="http://schemas.microsoft.com/office/drawing/2014/main" xmlns="" val="20002"/>
                    </a:ext>
                  </a:extLst>
                </a:gridCol>
                <a:gridCol w="332175">
                  <a:extLst>
                    <a:ext uri="{9D8B030D-6E8A-4147-A177-3AD203B41FA5}">
                      <a16:colId xmlns:a16="http://schemas.microsoft.com/office/drawing/2014/main" xmlns="" val="20003"/>
                    </a:ext>
                  </a:extLst>
                </a:gridCol>
                <a:gridCol w="332175">
                  <a:extLst>
                    <a:ext uri="{9D8B030D-6E8A-4147-A177-3AD203B41FA5}">
                      <a16:colId xmlns:a16="http://schemas.microsoft.com/office/drawing/2014/main" xmlns="" val="20004"/>
                    </a:ext>
                  </a:extLst>
                </a:gridCol>
                <a:gridCol w="332175">
                  <a:extLst>
                    <a:ext uri="{9D8B030D-6E8A-4147-A177-3AD203B41FA5}">
                      <a16:colId xmlns:a16="http://schemas.microsoft.com/office/drawing/2014/main" xmlns="" val="20005"/>
                    </a:ext>
                  </a:extLst>
                </a:gridCol>
                <a:gridCol w="332175">
                  <a:extLst>
                    <a:ext uri="{9D8B030D-6E8A-4147-A177-3AD203B41FA5}">
                      <a16:colId xmlns:a16="http://schemas.microsoft.com/office/drawing/2014/main" xmlns="" val="20006"/>
                    </a:ext>
                  </a:extLst>
                </a:gridCol>
                <a:gridCol w="332175">
                  <a:extLst>
                    <a:ext uri="{9D8B030D-6E8A-4147-A177-3AD203B41FA5}">
                      <a16:colId xmlns:a16="http://schemas.microsoft.com/office/drawing/2014/main" xmlns="" val="20007"/>
                    </a:ext>
                  </a:extLst>
                </a:gridCol>
                <a:gridCol w="332175">
                  <a:extLst>
                    <a:ext uri="{9D8B030D-6E8A-4147-A177-3AD203B41FA5}">
                      <a16:colId xmlns:a16="http://schemas.microsoft.com/office/drawing/2014/main" xmlns="" val="20008"/>
                    </a:ext>
                  </a:extLst>
                </a:gridCol>
                <a:gridCol w="332175">
                  <a:extLst>
                    <a:ext uri="{9D8B030D-6E8A-4147-A177-3AD203B41FA5}">
                      <a16:colId xmlns:a16="http://schemas.microsoft.com/office/drawing/2014/main" xmlns="" val="20009"/>
                    </a:ext>
                  </a:extLst>
                </a:gridCol>
                <a:gridCol w="332175">
                  <a:extLst>
                    <a:ext uri="{9D8B030D-6E8A-4147-A177-3AD203B41FA5}">
                      <a16:colId xmlns:a16="http://schemas.microsoft.com/office/drawing/2014/main" xmlns="" val="20010"/>
                    </a:ext>
                  </a:extLst>
                </a:gridCol>
                <a:gridCol w="332175">
                  <a:extLst>
                    <a:ext uri="{9D8B030D-6E8A-4147-A177-3AD203B41FA5}">
                      <a16:colId xmlns:a16="http://schemas.microsoft.com/office/drawing/2014/main" xmlns="" val="20011"/>
                    </a:ext>
                  </a:extLst>
                </a:gridCol>
                <a:gridCol w="332175">
                  <a:extLst>
                    <a:ext uri="{9D8B030D-6E8A-4147-A177-3AD203B41FA5}">
                      <a16:colId xmlns:a16="http://schemas.microsoft.com/office/drawing/2014/main" xmlns="" val="20012"/>
                    </a:ext>
                  </a:extLst>
                </a:gridCol>
                <a:gridCol w="332175">
                  <a:extLst>
                    <a:ext uri="{9D8B030D-6E8A-4147-A177-3AD203B41FA5}">
                      <a16:colId xmlns:a16="http://schemas.microsoft.com/office/drawing/2014/main" xmlns="" val="20013"/>
                    </a:ext>
                  </a:extLst>
                </a:gridCol>
                <a:gridCol w="332175">
                  <a:extLst>
                    <a:ext uri="{9D8B030D-6E8A-4147-A177-3AD203B41FA5}">
                      <a16:colId xmlns:a16="http://schemas.microsoft.com/office/drawing/2014/main" xmlns="" val="20014"/>
                    </a:ext>
                  </a:extLst>
                </a:gridCol>
                <a:gridCol w="332175">
                  <a:extLst>
                    <a:ext uri="{9D8B030D-6E8A-4147-A177-3AD203B41FA5}">
                      <a16:colId xmlns:a16="http://schemas.microsoft.com/office/drawing/2014/main" xmlns="" val="20015"/>
                    </a:ext>
                  </a:extLst>
                </a:gridCol>
                <a:gridCol w="332175">
                  <a:extLst>
                    <a:ext uri="{9D8B030D-6E8A-4147-A177-3AD203B41FA5}">
                      <a16:colId xmlns:a16="http://schemas.microsoft.com/office/drawing/2014/main" xmlns="" val="20016"/>
                    </a:ext>
                  </a:extLst>
                </a:gridCol>
                <a:gridCol w="332175">
                  <a:extLst>
                    <a:ext uri="{9D8B030D-6E8A-4147-A177-3AD203B41FA5}">
                      <a16:colId xmlns:a16="http://schemas.microsoft.com/office/drawing/2014/main" xmlns="" val="20017"/>
                    </a:ext>
                  </a:extLst>
                </a:gridCol>
                <a:gridCol w="332175">
                  <a:extLst>
                    <a:ext uri="{9D8B030D-6E8A-4147-A177-3AD203B41FA5}">
                      <a16:colId xmlns:a16="http://schemas.microsoft.com/office/drawing/2014/main" xmlns="" val="20018"/>
                    </a:ext>
                  </a:extLst>
                </a:gridCol>
                <a:gridCol w="332175">
                  <a:extLst>
                    <a:ext uri="{9D8B030D-6E8A-4147-A177-3AD203B41FA5}">
                      <a16:colId xmlns:a16="http://schemas.microsoft.com/office/drawing/2014/main" xmlns="" val="20019"/>
                    </a:ext>
                  </a:extLst>
                </a:gridCol>
                <a:gridCol w="332175">
                  <a:extLst>
                    <a:ext uri="{9D8B030D-6E8A-4147-A177-3AD203B41FA5}">
                      <a16:colId xmlns:a16="http://schemas.microsoft.com/office/drawing/2014/main" xmlns="" val="20020"/>
                    </a:ext>
                  </a:extLst>
                </a:gridCol>
                <a:gridCol w="332175">
                  <a:extLst>
                    <a:ext uri="{9D8B030D-6E8A-4147-A177-3AD203B41FA5}">
                      <a16:colId xmlns:a16="http://schemas.microsoft.com/office/drawing/2014/main" xmlns="" val="20021"/>
                    </a:ext>
                  </a:extLst>
                </a:gridCol>
                <a:gridCol w="332175">
                  <a:extLst>
                    <a:ext uri="{9D8B030D-6E8A-4147-A177-3AD203B41FA5}">
                      <a16:colId xmlns:a16="http://schemas.microsoft.com/office/drawing/2014/main" xmlns="" val="20022"/>
                    </a:ext>
                  </a:extLst>
                </a:gridCol>
              </a:tblGrid>
              <a:tr h="370840">
                <a:tc>
                  <a:txBody>
                    <a:bodyPr/>
                    <a:lstStyle/>
                    <a:p>
                      <a:r>
                        <a:rPr lang="en-US" b="0" dirty="0">
                          <a:solidFill>
                            <a:srgbClr val="000000"/>
                          </a:solidFill>
                        </a:rPr>
                        <a:t>@</a:t>
                      </a: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solidFill>
                      <a:srgbClr val="FFFFFF"/>
                    </a:solidFill>
                  </a:tcPr>
                </a:tc>
                <a:tc>
                  <a:txBody>
                    <a:bodyPr/>
                    <a:lstStyle/>
                    <a:p>
                      <a:r>
                        <a:rPr lang="en-US" b="0" dirty="0">
                          <a:solidFill>
                            <a:srgbClr val="000000"/>
                          </a:solidFill>
                        </a:rPr>
                        <a:t>M</a:t>
                      </a:r>
                    </a:p>
                  </a:txBody>
                  <a:tcPr>
                    <a:lnT w="12700" cap="flat" cmpd="sng" algn="ctr">
                      <a:solidFill>
                        <a:scrgbClr r="0" g="0" b="0"/>
                      </a:solidFill>
                      <a:prstDash val="solid"/>
                      <a:round/>
                      <a:headEnd type="none" w="med" len="med"/>
                      <a:tailEnd type="none" w="med" len="med"/>
                    </a:lnT>
                    <a:solidFill>
                      <a:srgbClr val="FFFFFF"/>
                    </a:solidFill>
                  </a:tcPr>
                </a:tc>
                <a:tc>
                  <a:txBody>
                    <a:bodyPr/>
                    <a:lstStyle/>
                    <a:p>
                      <a:r>
                        <a:rPr lang="en-US" b="0" dirty="0">
                          <a:solidFill>
                            <a:srgbClr val="000000"/>
                          </a:solidFill>
                        </a:rPr>
                        <a:t>y</a:t>
                      </a:r>
                    </a:p>
                  </a:txBody>
                  <a:tcPr>
                    <a:lnT w="12700" cap="flat" cmpd="sng" algn="ctr">
                      <a:solidFill>
                        <a:scrgbClr r="0" g="0" b="0"/>
                      </a:solidFill>
                      <a:prstDash val="solid"/>
                      <a:round/>
                      <a:headEnd type="none" w="med" len="med"/>
                      <a:tailEnd type="none" w="med" len="med"/>
                    </a:lnT>
                    <a:solidFill>
                      <a:srgbClr val="FFFFFF"/>
                    </a:solidFill>
                  </a:tcPr>
                </a:tc>
                <a:tc>
                  <a:txBody>
                    <a:bodyPr/>
                    <a:lstStyle/>
                    <a:p>
                      <a:r>
                        <a:rPr lang="en-US" b="0" dirty="0">
                          <a:solidFill>
                            <a:srgbClr val="000000"/>
                          </a:solidFill>
                        </a:rPr>
                        <a:t>S</a:t>
                      </a:r>
                    </a:p>
                  </a:txBody>
                  <a:tcPr>
                    <a:lnT w="12700" cap="flat" cmpd="sng" algn="ctr">
                      <a:solidFill>
                        <a:scrgbClr r="0" g="0" b="0"/>
                      </a:solidFill>
                      <a:prstDash val="solid"/>
                      <a:round/>
                      <a:headEnd type="none" w="med" len="med"/>
                      <a:tailEnd type="none" w="med" len="med"/>
                    </a:lnT>
                    <a:solidFill>
                      <a:srgbClr val="FFFFFF"/>
                    </a:solidFill>
                  </a:tcPr>
                </a:tc>
                <a:tc>
                  <a:txBody>
                    <a:bodyPr/>
                    <a:lstStyle/>
                    <a:p>
                      <a:r>
                        <a:rPr lang="en-US" b="0" dirty="0">
                          <a:solidFill>
                            <a:srgbClr val="000000"/>
                          </a:solidFill>
                        </a:rPr>
                        <a:t>e</a:t>
                      </a:r>
                    </a:p>
                  </a:txBody>
                  <a:tcPr>
                    <a:lnT w="12700" cap="flat" cmpd="sng" algn="ctr">
                      <a:solidFill>
                        <a:scrgbClr r="0" g="0" b="0"/>
                      </a:solidFill>
                      <a:prstDash val="solid"/>
                      <a:round/>
                      <a:headEnd type="none" w="med" len="med"/>
                      <a:tailEnd type="none" w="med" len="med"/>
                    </a:lnT>
                    <a:solidFill>
                      <a:srgbClr val="FFFFFF"/>
                    </a:solidFill>
                  </a:tcPr>
                </a:tc>
                <a:tc>
                  <a:txBody>
                    <a:bodyPr/>
                    <a:lstStyle/>
                    <a:p>
                      <a:r>
                        <a:rPr lang="en-US" b="0" dirty="0">
                          <a:solidFill>
                            <a:srgbClr val="000000"/>
                          </a:solidFill>
                        </a:rPr>
                        <a:t>q</a:t>
                      </a:r>
                    </a:p>
                  </a:txBody>
                  <a:tcPr>
                    <a:lnT w="12700" cap="flat" cmpd="sng" algn="ctr">
                      <a:solidFill>
                        <a:scrgbClr r="0" g="0" b="0"/>
                      </a:solidFill>
                      <a:prstDash val="solid"/>
                      <a:round/>
                      <a:headEnd type="none" w="med" len="med"/>
                      <a:tailEnd type="none" w="med" len="med"/>
                    </a:lnT>
                    <a:solidFill>
                      <a:srgbClr val="FFFFFF"/>
                    </a:solidFill>
                  </a:tcPr>
                </a:tc>
                <a:tc>
                  <a:txBody>
                    <a:bodyPr/>
                    <a:lstStyle/>
                    <a:p>
                      <a:r>
                        <a:rPr lang="en-US" b="0" dirty="0">
                          <a:solidFill>
                            <a:srgbClr val="000000"/>
                          </a:solidFill>
                        </a:rPr>
                        <a:t>1</a:t>
                      </a: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T w="12700" cap="flat" cmpd="sng" algn="ctr">
                      <a:solidFill>
                        <a:scrgbClr r="0" g="0" b="0"/>
                      </a:solidFill>
                      <a:prstDash val="solid"/>
                      <a:round/>
                      <a:headEnd type="none" w="med" len="med"/>
                      <a:tailEnd type="none" w="med" len="med"/>
                    </a:lnT>
                    <a:solidFill>
                      <a:srgbClr val="FFFFFF"/>
                    </a:solidFill>
                  </a:tcPr>
                </a:tc>
                <a:tc>
                  <a:txBody>
                    <a:bodyPr/>
                    <a:lstStyle/>
                    <a:p>
                      <a:endParaRPr lang="en-US" b="0" dirty="0">
                        <a:solidFill>
                          <a:srgbClr val="000000"/>
                        </a:solidFill>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FFFFFF"/>
                    </a:solidFill>
                  </a:tcPr>
                </a:tc>
                <a:extLst>
                  <a:ext uri="{0D108BD9-81ED-4DB2-BD59-A6C34878D82A}">
                    <a16:rowId xmlns:a16="http://schemas.microsoft.com/office/drawing/2014/main" xmlns="" val="10000"/>
                  </a:ext>
                </a:extLst>
              </a:tr>
              <a:tr h="370840">
                <a:tc>
                  <a:txBody>
                    <a:bodyPr/>
                    <a:lstStyle/>
                    <a:p>
                      <a:r>
                        <a:rPr lang="en-US" b="0" dirty="0">
                          <a:solidFill>
                            <a:srgbClr val="000000"/>
                          </a:solidFill>
                        </a:rPr>
                        <a:t>A</a:t>
                      </a:r>
                    </a:p>
                  </a:txBody>
                  <a:tcPr>
                    <a:lnL w="12700" cap="flat" cmpd="sng" algn="ctr">
                      <a:solidFill>
                        <a:scrgbClr r="0" g="0" b="0"/>
                      </a:solidFill>
                      <a:prstDash val="solid"/>
                      <a:round/>
                      <a:headEnd type="none" w="med" len="med"/>
                      <a:tailEnd type="none" w="med" len="med"/>
                    </a:lnL>
                    <a:solidFill>
                      <a:srgbClr val="FFFFFF"/>
                    </a:solidFill>
                  </a:tcPr>
                </a:tc>
                <a:tc>
                  <a:txBody>
                    <a:bodyPr/>
                    <a:lstStyle/>
                    <a:p>
                      <a:r>
                        <a:rPr lang="en-US" b="0" dirty="0">
                          <a:solidFill>
                            <a:srgbClr val="000000"/>
                          </a:solidFill>
                        </a:rPr>
                        <a:t>G</a:t>
                      </a:r>
                    </a:p>
                  </a:txBody>
                  <a:tcPr>
                    <a:solidFill>
                      <a:srgbClr val="FFFFFF"/>
                    </a:solidFill>
                  </a:tcPr>
                </a:tc>
                <a:tc>
                  <a:txBody>
                    <a:bodyPr/>
                    <a:lstStyle/>
                    <a:p>
                      <a:r>
                        <a:rPr lang="en-US" b="0" dirty="0">
                          <a:solidFill>
                            <a:srgbClr val="000000"/>
                          </a:solidFill>
                        </a:rPr>
                        <a:t>G</a:t>
                      </a:r>
                    </a:p>
                  </a:txBody>
                  <a:tcPr>
                    <a:solidFill>
                      <a:srgbClr val="FFFFFF"/>
                    </a:solidFill>
                  </a:tcPr>
                </a:tc>
                <a:tc>
                  <a:txBody>
                    <a:bodyPr/>
                    <a:lstStyle/>
                    <a:p>
                      <a:r>
                        <a:rPr lang="en-US" b="0" dirty="0">
                          <a:solidFill>
                            <a:srgbClr val="000000"/>
                          </a:solidFill>
                        </a:rPr>
                        <a:t>C</a:t>
                      </a:r>
                    </a:p>
                  </a:txBody>
                  <a:tcPr>
                    <a:solidFill>
                      <a:srgbClr val="FFFFFF"/>
                    </a:solidFill>
                  </a:tcPr>
                </a:tc>
                <a:tc>
                  <a:txBody>
                    <a:bodyPr/>
                    <a:lstStyle/>
                    <a:p>
                      <a:r>
                        <a:rPr lang="en-US" b="0" dirty="0">
                          <a:solidFill>
                            <a:srgbClr val="000000"/>
                          </a:solidFill>
                        </a:rPr>
                        <a:t>T</a:t>
                      </a:r>
                    </a:p>
                  </a:txBody>
                  <a:tcPr>
                    <a:solidFill>
                      <a:srgbClr val="FFFFFF"/>
                    </a:solidFill>
                  </a:tcPr>
                </a:tc>
                <a:tc>
                  <a:txBody>
                    <a:bodyPr/>
                    <a:lstStyle/>
                    <a:p>
                      <a:r>
                        <a:rPr lang="en-US" b="0" dirty="0">
                          <a:solidFill>
                            <a:srgbClr val="000000"/>
                          </a:solidFill>
                        </a:rPr>
                        <a:t>T</a:t>
                      </a:r>
                    </a:p>
                  </a:txBody>
                  <a:tcPr>
                    <a:solidFill>
                      <a:srgbClr val="FFFFFF"/>
                    </a:solidFill>
                  </a:tcPr>
                </a:tc>
                <a:tc>
                  <a:txBody>
                    <a:bodyPr/>
                    <a:lstStyle/>
                    <a:p>
                      <a:r>
                        <a:rPr lang="en-US" b="0" dirty="0">
                          <a:solidFill>
                            <a:srgbClr val="000000"/>
                          </a:solidFill>
                        </a:rPr>
                        <a:t>T</a:t>
                      </a:r>
                    </a:p>
                  </a:txBody>
                  <a:tcPr>
                    <a:solidFill>
                      <a:srgbClr val="FFFFFF"/>
                    </a:solidFill>
                  </a:tcPr>
                </a:tc>
                <a:tc>
                  <a:txBody>
                    <a:bodyPr/>
                    <a:lstStyle/>
                    <a:p>
                      <a:r>
                        <a:rPr lang="en-US" b="0" dirty="0">
                          <a:solidFill>
                            <a:srgbClr val="000000"/>
                          </a:solidFill>
                        </a:rPr>
                        <a:t>A</a:t>
                      </a:r>
                    </a:p>
                  </a:txBody>
                  <a:tcPr>
                    <a:solidFill>
                      <a:srgbClr val="FFFFFF"/>
                    </a:solidFill>
                  </a:tcPr>
                </a:tc>
                <a:tc>
                  <a:txBody>
                    <a:bodyPr/>
                    <a:lstStyle/>
                    <a:p>
                      <a:r>
                        <a:rPr lang="en-US" b="0" dirty="0">
                          <a:solidFill>
                            <a:srgbClr val="000000"/>
                          </a:solidFill>
                        </a:rPr>
                        <a:t>C</a:t>
                      </a:r>
                    </a:p>
                  </a:txBody>
                  <a:tcPr>
                    <a:solidFill>
                      <a:srgbClr val="FFFFFF"/>
                    </a:solidFill>
                  </a:tcPr>
                </a:tc>
                <a:tc>
                  <a:txBody>
                    <a:bodyPr/>
                    <a:lstStyle/>
                    <a:p>
                      <a:r>
                        <a:rPr lang="en-US" b="0" dirty="0">
                          <a:solidFill>
                            <a:srgbClr val="000000"/>
                          </a:solidFill>
                        </a:rPr>
                        <a:t>T</a:t>
                      </a:r>
                    </a:p>
                  </a:txBody>
                  <a:tcPr>
                    <a:solidFill>
                      <a:srgbClr val="FFFFFF"/>
                    </a:solidFill>
                  </a:tcPr>
                </a:tc>
                <a:tc>
                  <a:txBody>
                    <a:bodyPr/>
                    <a:lstStyle/>
                    <a:p>
                      <a:r>
                        <a:rPr lang="en-US" b="0" dirty="0">
                          <a:solidFill>
                            <a:srgbClr val="000000"/>
                          </a:solidFill>
                        </a:rPr>
                        <a:t>A</a:t>
                      </a:r>
                    </a:p>
                  </a:txBody>
                  <a:tcPr>
                    <a:solidFill>
                      <a:srgbClr val="FFFFFF"/>
                    </a:solidFill>
                  </a:tcPr>
                </a:tc>
                <a:tc>
                  <a:txBody>
                    <a:bodyPr/>
                    <a:lstStyle/>
                    <a:p>
                      <a:r>
                        <a:rPr lang="en-US" b="0" dirty="0">
                          <a:solidFill>
                            <a:srgbClr val="000000"/>
                          </a:solidFill>
                        </a:rPr>
                        <a:t>T</a:t>
                      </a:r>
                    </a:p>
                  </a:txBody>
                  <a:tcPr>
                    <a:solidFill>
                      <a:srgbClr val="FFFFFF"/>
                    </a:solidFill>
                  </a:tcPr>
                </a:tc>
                <a:tc>
                  <a:txBody>
                    <a:bodyPr/>
                    <a:lstStyle/>
                    <a:p>
                      <a:r>
                        <a:rPr lang="en-US" b="0" dirty="0">
                          <a:solidFill>
                            <a:srgbClr val="000000"/>
                          </a:solidFill>
                        </a:rPr>
                        <a:t>G</a:t>
                      </a:r>
                    </a:p>
                  </a:txBody>
                  <a:tcPr>
                    <a:solidFill>
                      <a:srgbClr val="FFFFFF"/>
                    </a:solidFill>
                  </a:tcPr>
                </a:tc>
                <a:tc>
                  <a:txBody>
                    <a:bodyPr/>
                    <a:lstStyle/>
                    <a:p>
                      <a:r>
                        <a:rPr lang="en-US" b="0" dirty="0">
                          <a:solidFill>
                            <a:srgbClr val="000000"/>
                          </a:solidFill>
                        </a:rPr>
                        <a:t>G</a:t>
                      </a:r>
                    </a:p>
                  </a:txBody>
                  <a:tcPr>
                    <a:solidFill>
                      <a:srgbClr val="FFFFFF"/>
                    </a:solidFill>
                  </a:tcPr>
                </a:tc>
                <a:tc>
                  <a:txBody>
                    <a:bodyPr/>
                    <a:lstStyle/>
                    <a:p>
                      <a:r>
                        <a:rPr lang="en-US" b="0" dirty="0">
                          <a:solidFill>
                            <a:srgbClr val="000000"/>
                          </a:solidFill>
                        </a:rPr>
                        <a:t>A</a:t>
                      </a:r>
                    </a:p>
                  </a:txBody>
                  <a:tcPr>
                    <a:solidFill>
                      <a:srgbClr val="FFFFFF"/>
                    </a:solidFill>
                  </a:tcPr>
                </a:tc>
                <a:tc>
                  <a:txBody>
                    <a:bodyPr/>
                    <a:lstStyle/>
                    <a:p>
                      <a:r>
                        <a:rPr lang="en-US" b="0" dirty="0">
                          <a:solidFill>
                            <a:srgbClr val="000000"/>
                          </a:solidFill>
                        </a:rPr>
                        <a:t>G</a:t>
                      </a:r>
                    </a:p>
                  </a:txBody>
                  <a:tcPr>
                    <a:solidFill>
                      <a:srgbClr val="FFFFFF"/>
                    </a:solidFill>
                  </a:tcPr>
                </a:tc>
                <a:tc>
                  <a:txBody>
                    <a:bodyPr/>
                    <a:lstStyle/>
                    <a:p>
                      <a:r>
                        <a:rPr lang="en-US" b="0" dirty="0">
                          <a:solidFill>
                            <a:srgbClr val="000000"/>
                          </a:solidFill>
                        </a:rPr>
                        <a:t>C</a:t>
                      </a:r>
                    </a:p>
                  </a:txBody>
                  <a:tcPr>
                    <a:solidFill>
                      <a:srgbClr val="FFFFFF"/>
                    </a:solidFill>
                  </a:tcPr>
                </a:tc>
                <a:tc>
                  <a:txBody>
                    <a:bodyPr/>
                    <a:lstStyle/>
                    <a:p>
                      <a:r>
                        <a:rPr lang="en-US" b="0" dirty="0">
                          <a:solidFill>
                            <a:srgbClr val="000000"/>
                          </a:solidFill>
                        </a:rPr>
                        <a:t>T</a:t>
                      </a:r>
                    </a:p>
                  </a:txBody>
                  <a:tcPr>
                    <a:solidFill>
                      <a:srgbClr val="FFFFFF"/>
                    </a:solidFill>
                  </a:tcPr>
                </a:tc>
                <a:tc>
                  <a:txBody>
                    <a:bodyPr/>
                    <a:lstStyle/>
                    <a:p>
                      <a:r>
                        <a:rPr lang="en-US" b="0" dirty="0">
                          <a:solidFill>
                            <a:srgbClr val="000000"/>
                          </a:solidFill>
                        </a:rPr>
                        <a:t>C</a:t>
                      </a:r>
                    </a:p>
                  </a:txBody>
                  <a:tcPr>
                    <a:solidFill>
                      <a:srgbClr val="FFFFFF"/>
                    </a:solidFill>
                  </a:tcPr>
                </a:tc>
                <a:tc>
                  <a:txBody>
                    <a:bodyPr/>
                    <a:lstStyle/>
                    <a:p>
                      <a:r>
                        <a:rPr lang="en-US" b="0" dirty="0">
                          <a:solidFill>
                            <a:srgbClr val="000000"/>
                          </a:solidFill>
                        </a:rPr>
                        <a:t>T</a:t>
                      </a:r>
                    </a:p>
                  </a:txBody>
                  <a:tcPr>
                    <a:solidFill>
                      <a:srgbClr val="FFFFFF"/>
                    </a:solidFill>
                  </a:tcPr>
                </a:tc>
                <a:tc>
                  <a:txBody>
                    <a:bodyPr/>
                    <a:lstStyle/>
                    <a:p>
                      <a:r>
                        <a:rPr lang="en-US" b="0" dirty="0">
                          <a:solidFill>
                            <a:srgbClr val="000000"/>
                          </a:solidFill>
                        </a:rPr>
                        <a:t>A</a:t>
                      </a:r>
                    </a:p>
                  </a:txBody>
                  <a:tcPr>
                    <a:solidFill>
                      <a:srgbClr val="FFFFFF"/>
                    </a:solidFill>
                  </a:tcPr>
                </a:tc>
                <a:tc>
                  <a:txBody>
                    <a:bodyPr/>
                    <a:lstStyle/>
                    <a:p>
                      <a:r>
                        <a:rPr lang="en-US" b="0" dirty="0">
                          <a:solidFill>
                            <a:srgbClr val="000000"/>
                          </a:solidFill>
                        </a:rPr>
                        <a:t>C</a:t>
                      </a:r>
                    </a:p>
                  </a:txBody>
                  <a:tcPr>
                    <a:solidFill>
                      <a:srgbClr val="FFFFFF"/>
                    </a:solidFill>
                  </a:tcPr>
                </a:tc>
                <a:tc>
                  <a:txBody>
                    <a:bodyPr/>
                    <a:lstStyle/>
                    <a:p>
                      <a:r>
                        <a:rPr lang="en-US" b="0" dirty="0">
                          <a:solidFill>
                            <a:srgbClr val="000000"/>
                          </a:solidFill>
                        </a:rPr>
                        <a:t>G</a:t>
                      </a:r>
                    </a:p>
                  </a:txBody>
                  <a:tcPr>
                    <a:lnR w="12700" cap="flat" cmpd="sng" algn="ctr">
                      <a:solidFill>
                        <a:scrgbClr r="0" g="0" b="0"/>
                      </a:solidFill>
                      <a:prstDash val="solid"/>
                      <a:round/>
                      <a:headEnd type="none" w="med" len="med"/>
                      <a:tailEnd type="none" w="med" len="med"/>
                    </a:lnR>
                    <a:solidFill>
                      <a:srgbClr val="FFFFFF"/>
                    </a:solidFill>
                  </a:tcPr>
                </a:tc>
                <a:extLst>
                  <a:ext uri="{0D108BD9-81ED-4DB2-BD59-A6C34878D82A}">
                    <a16:rowId xmlns:a16="http://schemas.microsoft.com/office/drawing/2014/main" xmlns="" val="10001"/>
                  </a:ext>
                </a:extLst>
              </a:tr>
              <a:tr h="370840">
                <a:tc>
                  <a:txBody>
                    <a:bodyPr/>
                    <a:lstStyle/>
                    <a:p>
                      <a:r>
                        <a:rPr lang="en-US" b="0" dirty="0">
                          <a:solidFill>
                            <a:srgbClr val="000000"/>
                          </a:solidFill>
                        </a:rPr>
                        <a:t>+</a:t>
                      </a:r>
                    </a:p>
                  </a:txBody>
                  <a:tcPr>
                    <a:lnL w="12700" cap="flat" cmpd="sng" algn="ctr">
                      <a:solidFill>
                        <a:scrgbClr r="0" g="0" b="0"/>
                      </a:solidFill>
                      <a:prstDash val="solid"/>
                      <a:round/>
                      <a:headEnd type="none" w="med" len="med"/>
                      <a:tailEnd type="none" w="med" len="med"/>
                    </a:lnL>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a:solidFill>
                          <a:srgbClr val="000000"/>
                        </a:solidFill>
                      </a:endParaRPr>
                    </a:p>
                  </a:txBody>
                  <a:tcPr>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dirty="0">
                        <a:solidFill>
                          <a:srgbClr val="000000"/>
                        </a:solidFill>
                      </a:endParaRPr>
                    </a:p>
                  </a:txBody>
                  <a:tcPr>
                    <a:solidFill>
                      <a:srgbClr val="FFFFFF"/>
                    </a:solidFill>
                  </a:tcPr>
                </a:tc>
                <a:tc>
                  <a:txBody>
                    <a:bodyPr/>
                    <a:lstStyle/>
                    <a:p>
                      <a:endParaRPr lang="en-US" b="0" dirty="0">
                        <a:solidFill>
                          <a:srgbClr val="000000"/>
                        </a:solidFill>
                      </a:endParaRPr>
                    </a:p>
                  </a:txBody>
                  <a:tcPr>
                    <a:lnR w="12700" cap="flat" cmpd="sng" algn="ctr">
                      <a:solidFill>
                        <a:scrgbClr r="0" g="0" b="0"/>
                      </a:solidFill>
                      <a:prstDash val="solid"/>
                      <a:round/>
                      <a:headEnd type="none" w="med" len="med"/>
                      <a:tailEnd type="none" w="med" len="med"/>
                    </a:lnR>
                    <a:solidFill>
                      <a:srgbClr val="FFFFFF"/>
                    </a:solidFill>
                  </a:tcPr>
                </a:tc>
                <a:extLst>
                  <a:ext uri="{0D108BD9-81ED-4DB2-BD59-A6C34878D82A}">
                    <a16:rowId xmlns:a16="http://schemas.microsoft.com/office/drawing/2014/main" xmlns="" val="10002"/>
                  </a:ext>
                </a:extLst>
              </a:tr>
              <a:tr h="370840">
                <a:tc>
                  <a:txBody>
                    <a:bodyPr/>
                    <a:lstStyle/>
                    <a:p>
                      <a:r>
                        <a:rPr lang="en-US" b="0" dirty="0">
                          <a:solidFill>
                            <a:srgbClr val="000000"/>
                          </a:solidFill>
                        </a:rPr>
                        <a:t>H</a:t>
                      </a:r>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H</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G</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G</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G</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G</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F</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F</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E</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D</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D</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C</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C</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B</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A</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&lt;</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8</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0</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a:t>
                      </a:r>
                    </a:p>
                  </a:txBody>
                  <a:tcPr>
                    <a:lnB w="12700" cap="flat" cmpd="sng" algn="ctr">
                      <a:solidFill>
                        <a:scrgbClr r="0" g="0" b="0"/>
                      </a:solidFill>
                      <a:prstDash val="solid"/>
                      <a:round/>
                      <a:headEnd type="none" w="med" len="med"/>
                      <a:tailEnd type="none" w="med" len="med"/>
                    </a:lnB>
                    <a:solidFill>
                      <a:srgbClr val="FFFFFF"/>
                    </a:solidFill>
                  </a:tcPr>
                </a:tc>
                <a:tc>
                  <a:txBody>
                    <a:bodyPr/>
                    <a:lstStyle/>
                    <a:p>
                      <a:r>
                        <a:rPr lang="en-US" b="0" dirty="0">
                          <a:solidFill>
                            <a:srgbClr val="000000"/>
                          </a:solidFill>
                        </a:rPr>
                        <a:t>#</a:t>
                      </a: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bl>
          </a:graphicData>
        </a:graphic>
      </p:graphicFrame>
      <p:pic>
        <p:nvPicPr>
          <p:cNvPr id="6" name="Picture 5">
            <a:extLst>
              <a:ext uri="{FF2B5EF4-FFF2-40B4-BE49-F238E27FC236}">
                <a16:creationId xmlns:a16="http://schemas.microsoft.com/office/drawing/2014/main" xmlns="" id="{5B1F7775-BBF3-4629-A4F7-9F7A40F1D7B3}"/>
              </a:ext>
            </a:extLst>
          </p:cNvPr>
          <p:cNvPicPr>
            <a:picLocks noChangeAspect="1"/>
          </p:cNvPicPr>
          <p:nvPr/>
        </p:nvPicPr>
        <p:blipFill>
          <a:blip r:embed="rId2"/>
          <a:stretch>
            <a:fillRect/>
          </a:stretch>
        </p:blipFill>
        <p:spPr>
          <a:xfrm>
            <a:off x="0" y="0"/>
            <a:ext cx="12192000" cy="1316736"/>
          </a:xfrm>
          <a:prstGeom prst="rect">
            <a:avLst/>
          </a:prstGeom>
        </p:spPr>
      </p:pic>
      <p:sp>
        <p:nvSpPr>
          <p:cNvPr id="2" name="Title 1"/>
          <p:cNvSpPr>
            <a:spLocks noGrp="1"/>
          </p:cNvSpPr>
          <p:nvPr>
            <p:ph type="title"/>
          </p:nvPr>
        </p:nvSpPr>
        <p:spPr>
          <a:xfrm>
            <a:off x="1981200" y="918602"/>
            <a:ext cx="8229600" cy="913385"/>
          </a:xfrm>
        </p:spPr>
        <p:txBody>
          <a:bodyPr>
            <a:normAutofit/>
          </a:bodyPr>
          <a:lstStyle/>
          <a:p>
            <a:r>
              <a:rPr lang="en-US" dirty="0">
                <a:solidFill>
                  <a:srgbClr val="0000FF"/>
                </a:solidFill>
                <a:latin typeface="Times New Roman" panose="02020603050405020304" pitchFamily="18" charset="0"/>
                <a:cs typeface="Times New Roman" panose="02020603050405020304" pitchFamily="18" charset="0"/>
              </a:rPr>
              <a:t>Exercise - </a:t>
            </a:r>
            <a:r>
              <a:rPr lang="en-US" sz="3200" dirty="0">
                <a:solidFill>
                  <a:schemeClr val="accent5"/>
                </a:solidFill>
                <a:latin typeface="Times New Roman" panose="02020603050405020304" pitchFamily="18" charset="0"/>
                <a:cs typeface="Times New Roman" panose="02020603050405020304" pitchFamily="18" charset="0"/>
              </a:rPr>
              <a:t>ILLUMINACLIP</a:t>
            </a:r>
          </a:p>
        </p:txBody>
      </p:sp>
      <p:sp>
        <p:nvSpPr>
          <p:cNvPr id="5" name="TextBox 4">
            <a:extLst>
              <a:ext uri="{FF2B5EF4-FFF2-40B4-BE49-F238E27FC236}">
                <a16:creationId xmlns:a16="http://schemas.microsoft.com/office/drawing/2014/main" xmlns="" id="{FAC69957-1DD7-42D6-B2F7-625DB131B7A1}"/>
              </a:ext>
            </a:extLst>
          </p:cNvPr>
          <p:cNvSpPr txBox="1"/>
          <p:nvPr/>
        </p:nvSpPr>
        <p:spPr>
          <a:xfrm>
            <a:off x="-13252" y="6581001"/>
            <a:ext cx="6109252" cy="307777"/>
          </a:xfrm>
          <a:prstGeom prst="rect">
            <a:avLst/>
          </a:prstGeom>
          <a:noFill/>
        </p:spPr>
        <p:txBody>
          <a:bodyPr wrap="square">
            <a:spAutoFit/>
          </a:bodyPr>
          <a:lstStyle/>
          <a:p>
            <a:pPr>
              <a:spcBef>
                <a:spcPct val="0"/>
              </a:spcBef>
            </a:pPr>
            <a:r>
              <a:rPr lang="en-US" sz="1400" i="1" baseline="0" dirty="0">
                <a:solidFill>
                  <a:srgbClr val="0070C0"/>
                </a:solidFill>
                <a:latin typeface="Times New Roman" panose="02020603050405020304" pitchFamily="18" charset="0"/>
                <a:cs typeface="Times New Roman" panose="02020603050405020304" pitchFamily="18" charset="0"/>
              </a:rPr>
              <a:t>U of Illinois – High-Performance Biological Computing</a:t>
            </a:r>
            <a:endParaRPr lang="en-US" sz="14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9009347"/>
      </p:ext>
    </p:extLst>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3A30-EADC-4CCF-8081-2491B4D9B5E1}"/>
              </a:ext>
            </a:extLst>
          </p:cNvPr>
          <p:cNvSpPr>
            <a:spLocks noGrp="1"/>
          </p:cNvSpPr>
          <p:nvPr>
            <p:ph type="title"/>
          </p:nvPr>
        </p:nvSpPr>
        <p:spPr>
          <a:xfrm>
            <a:off x="745269" y="471320"/>
            <a:ext cx="10515600" cy="1325563"/>
          </a:xfrm>
        </p:spPr>
        <p:txBody>
          <a:bodyPr>
            <a:normAutofit/>
          </a:bodyPr>
          <a:lstStyle/>
          <a:p>
            <a:r>
              <a:rPr lang="en-US" sz="3600" b="1" dirty="0">
                <a:solidFill>
                  <a:srgbClr val="0000FF"/>
                </a:solidFill>
                <a:latin typeface="Times New Roman" panose="02020603050405020304" pitchFamily="18" charset="0"/>
                <a:cs typeface="Times New Roman" panose="02020603050405020304" pitchFamily="18" charset="0"/>
              </a:rPr>
              <a:t>Dataset for trimming using </a:t>
            </a:r>
            <a:r>
              <a:rPr lang="en-US" sz="3600" b="1" dirty="0" err="1">
                <a:solidFill>
                  <a:srgbClr val="0000FF"/>
                </a:solidFill>
                <a:latin typeface="Times New Roman" panose="02020603050405020304" pitchFamily="18" charset="0"/>
                <a:cs typeface="Times New Roman" panose="02020603050405020304" pitchFamily="18" charset="0"/>
              </a:rPr>
              <a:t>trimmomatic</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C90533DF-D776-4720-BD60-033BC74B3C8B}"/>
              </a:ext>
            </a:extLst>
          </p:cNvPr>
          <p:cNvSpPr>
            <a:spLocks noGrp="1"/>
          </p:cNvSpPr>
          <p:nvPr>
            <p:ph idx="1"/>
          </p:nvPr>
        </p:nvSpPr>
        <p:spPr>
          <a:xfrm>
            <a:off x="745269" y="1796884"/>
            <a:ext cx="10515600" cy="1213946"/>
          </a:xfrm>
        </p:spPr>
        <p:txBody>
          <a:bodyPr>
            <a:normAutofit/>
          </a:bodyPr>
          <a:lstStyle/>
          <a:p>
            <a:r>
              <a:rPr lang="en-US" sz="2000" dirty="0">
                <a:latin typeface="Times New Roman" panose="02020603050405020304" pitchFamily="18" charset="0"/>
                <a:cs typeface="Times New Roman" panose="02020603050405020304" pitchFamily="18" charset="0"/>
              </a:rPr>
              <a:t>AGS3_R1_100K.fq</a:t>
            </a:r>
          </a:p>
          <a:p>
            <a:r>
              <a:rPr lang="en-US" sz="2000" dirty="0">
                <a:latin typeface="Times New Roman" panose="02020603050405020304" pitchFamily="18" charset="0"/>
                <a:cs typeface="Times New Roman" panose="02020603050405020304" pitchFamily="18" charset="0"/>
              </a:rPr>
              <a:t>AGS3_R2_100K.fq</a:t>
            </a:r>
          </a:p>
          <a:p>
            <a:endParaRPr lang="en-US" sz="2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679B32A6-6BCB-4FA7-9257-D667F7B0C220}"/>
              </a:ext>
            </a:extLst>
          </p:cNvPr>
          <p:cNvPicPr>
            <a:picLocks noChangeAspect="1"/>
          </p:cNvPicPr>
          <p:nvPr/>
        </p:nvPicPr>
        <p:blipFill>
          <a:blip r:embed="rId2"/>
          <a:stretch>
            <a:fillRect/>
          </a:stretch>
        </p:blipFill>
        <p:spPr>
          <a:xfrm>
            <a:off x="11151" y="11151"/>
            <a:ext cx="12192000" cy="393143"/>
          </a:xfrm>
          <a:prstGeom prst="rect">
            <a:avLst/>
          </a:prstGeom>
        </p:spPr>
      </p:pic>
    </p:spTree>
    <p:extLst>
      <p:ext uri="{BB962C8B-B14F-4D97-AF65-F5344CB8AC3E}">
        <p14:creationId xmlns:p14="http://schemas.microsoft.com/office/powerpoint/2010/main" val="3186342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1861F37-C782-475D-AEEE-1C5D5370FD4A}"/>
              </a:ext>
            </a:extLst>
          </p:cNvPr>
          <p:cNvPicPr>
            <a:picLocks noChangeAspect="1"/>
          </p:cNvPicPr>
          <p:nvPr/>
        </p:nvPicPr>
        <p:blipFill>
          <a:blip r:embed="rId3"/>
          <a:stretch>
            <a:fillRect/>
          </a:stretch>
        </p:blipFill>
        <p:spPr>
          <a:xfrm>
            <a:off x="11151" y="-54888"/>
            <a:ext cx="12192000" cy="1318095"/>
          </a:xfrm>
          <a:prstGeom prst="rect">
            <a:avLst/>
          </a:prstGeom>
        </p:spPr>
      </p:pic>
      <p:sp>
        <p:nvSpPr>
          <p:cNvPr id="153602" name="Rectangle 3"/>
          <p:cNvSpPr>
            <a:spLocks noChangeArrowheads="1"/>
          </p:cNvSpPr>
          <p:nvPr/>
        </p:nvSpPr>
        <p:spPr bwMode="auto">
          <a:xfrm>
            <a:off x="49004" y="1398336"/>
            <a:ext cx="12098392" cy="5016758"/>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fontAlgn="base">
              <a:spcBef>
                <a:spcPct val="0"/>
              </a:spcBef>
              <a:spcAft>
                <a:spcPct val="0"/>
              </a:spcAft>
            </a:pPr>
            <a:r>
              <a:rPr lang="en-US" sz="1600" dirty="0">
                <a:solidFill>
                  <a:prstClr val="black"/>
                </a:solidFill>
                <a:latin typeface="Courier" charset="0"/>
                <a:ea typeface="ＭＳ Ｐゴシック" charset="0"/>
                <a:cs typeface="Courier" charset="0"/>
              </a:rPr>
              <a:t>#!/bin/bash</a:t>
            </a:r>
          </a:p>
          <a:p>
            <a:pPr fontAlgn="base">
              <a:spcBef>
                <a:spcPct val="0"/>
              </a:spcBef>
              <a:spcAft>
                <a:spcPct val="0"/>
              </a:spcAft>
            </a:pPr>
            <a:r>
              <a:rPr lang="en-US" sz="1600" dirty="0">
                <a:solidFill>
                  <a:prstClr val="black"/>
                </a:solidFill>
                <a:latin typeface="Courier" charset="0"/>
                <a:ea typeface="ＭＳ Ｐゴシック" charset="0"/>
                <a:cs typeface="Courier" charset="0"/>
              </a:rPr>
              <a:t>#SBATCH -N 1</a:t>
            </a:r>
          </a:p>
          <a:p>
            <a:pPr fontAlgn="base">
              <a:spcBef>
                <a:spcPct val="0"/>
              </a:spcBef>
              <a:spcAft>
                <a:spcPct val="0"/>
              </a:spcAft>
            </a:pPr>
            <a:r>
              <a:rPr lang="en-US" sz="1600" dirty="0">
                <a:solidFill>
                  <a:prstClr val="black"/>
                </a:solidFill>
                <a:latin typeface="Courier" charset="0"/>
                <a:ea typeface="ＭＳ Ｐゴシック" charset="0"/>
                <a:cs typeface="Courier" charset="0"/>
              </a:rPr>
              <a:t>#SBATCH -n 1</a:t>
            </a:r>
          </a:p>
          <a:p>
            <a:pPr fontAlgn="base">
              <a:spcBef>
                <a:spcPct val="0"/>
              </a:spcBef>
              <a:spcAft>
                <a:spcPct val="0"/>
              </a:spcAft>
            </a:pPr>
            <a:r>
              <a:rPr lang="en-US" sz="1600" dirty="0">
                <a:solidFill>
                  <a:prstClr val="black"/>
                </a:solidFill>
                <a:latin typeface="Courier" charset="0"/>
                <a:ea typeface="ＭＳ Ｐゴシック" charset="0"/>
                <a:cs typeface="Courier" charset="0"/>
              </a:rPr>
              <a:t>#SBATCH --</a:t>
            </a:r>
            <a:r>
              <a:rPr lang="en-US" sz="1600" dirty="0" err="1">
                <a:solidFill>
                  <a:prstClr val="black"/>
                </a:solidFill>
                <a:latin typeface="Courier" charset="0"/>
                <a:ea typeface="ＭＳ Ｐゴシック" charset="0"/>
                <a:cs typeface="Courier" charset="0"/>
              </a:rPr>
              <a:t>nodelist</a:t>
            </a:r>
            <a:r>
              <a:rPr lang="en-US" sz="1600" dirty="0">
                <a:solidFill>
                  <a:prstClr val="black"/>
                </a:solidFill>
                <a:latin typeface="Courier" charset="0"/>
                <a:ea typeface="ＭＳ Ｐゴシック" charset="0"/>
                <a:cs typeface="Courier" charset="0"/>
              </a:rPr>
              <a:t>=bioinfo-</a:t>
            </a:r>
            <a:r>
              <a:rPr lang="en-US" sz="1600" b="1" dirty="0">
                <a:solidFill>
                  <a:srgbClr val="C00000"/>
                </a:solidFill>
                <a:latin typeface="Courier" charset="0"/>
                <a:ea typeface="ＭＳ Ｐゴシック" charset="0"/>
                <a:cs typeface="Courier" charset="0"/>
              </a:rPr>
              <a:t>04</a:t>
            </a:r>
          </a:p>
          <a:p>
            <a:pPr fontAlgn="base">
              <a:spcBef>
                <a:spcPct val="0"/>
              </a:spcBef>
              <a:spcAft>
                <a:spcPct val="0"/>
              </a:spcAft>
            </a:pPr>
            <a:r>
              <a:rPr lang="en-US" sz="1600" dirty="0">
                <a:solidFill>
                  <a:prstClr val="black"/>
                </a:solidFill>
                <a:latin typeface="Courier" charset="0"/>
                <a:ea typeface="ＭＳ Ｐゴシック" charset="0"/>
                <a:cs typeface="Courier" charset="0"/>
              </a:rPr>
              <a:t>#SBATCH --mail-user </a:t>
            </a:r>
            <a:r>
              <a:rPr lang="en-US" sz="1600" b="1" dirty="0">
                <a:solidFill>
                  <a:srgbClr val="C00000"/>
                </a:solidFill>
                <a:latin typeface="Courier" charset="0"/>
                <a:ea typeface="ＭＳ Ｐゴシック" charset="0"/>
                <a:cs typeface="Courier" charset="0"/>
              </a:rPr>
              <a:t>username@email.edu</a:t>
            </a:r>
          </a:p>
          <a:p>
            <a:pPr fontAlgn="base">
              <a:spcBef>
                <a:spcPct val="0"/>
              </a:spcBef>
              <a:spcAft>
                <a:spcPct val="0"/>
              </a:spcAft>
            </a:pPr>
            <a:r>
              <a:rPr lang="en-US" sz="1600" dirty="0">
                <a:solidFill>
                  <a:prstClr val="black"/>
                </a:solidFill>
                <a:latin typeface="Courier" charset="0"/>
                <a:ea typeface="ＭＳ Ｐゴシック" charset="0"/>
                <a:cs typeface="Courier" charset="0"/>
              </a:rPr>
              <a:t>#SBATCH --mail-type BEGIN,END,FAIL</a:t>
            </a:r>
          </a:p>
          <a:p>
            <a:pPr fontAlgn="base">
              <a:spcBef>
                <a:spcPct val="0"/>
              </a:spcBef>
              <a:spcAft>
                <a:spcPct val="0"/>
              </a:spcAft>
            </a:pPr>
            <a:r>
              <a:rPr lang="en-US" sz="1600" dirty="0">
                <a:solidFill>
                  <a:prstClr val="black"/>
                </a:solidFill>
                <a:latin typeface="Courier" charset="0"/>
                <a:ea typeface="ＭＳ Ｐゴシック" charset="0"/>
                <a:cs typeface="Courier" charset="0"/>
              </a:rPr>
              <a:t>#SBATCH -J trim</a:t>
            </a:r>
          </a:p>
          <a:p>
            <a:pPr fontAlgn="base">
              <a:spcBef>
                <a:spcPct val="0"/>
              </a:spcBef>
              <a:spcAft>
                <a:spcPct val="0"/>
              </a:spcAft>
            </a:pPr>
            <a:r>
              <a:rPr lang="en-US" sz="1600" dirty="0">
                <a:solidFill>
                  <a:prstClr val="black"/>
                </a:solidFill>
                <a:latin typeface="Courier" charset="0"/>
                <a:ea typeface="ＭＳ Ｐゴシック" charset="0"/>
                <a:cs typeface="Courier" charset="0"/>
              </a:rPr>
              <a:t>#SBATCH --output=</a:t>
            </a:r>
            <a:r>
              <a:rPr lang="en-US" sz="1600" dirty="0" err="1">
                <a:solidFill>
                  <a:prstClr val="black"/>
                </a:solidFill>
                <a:latin typeface="Courier" charset="0"/>
                <a:ea typeface="ＭＳ Ｐゴシック" charset="0"/>
                <a:cs typeface="Courier" charset="0"/>
              </a:rPr>
              <a:t>trimmomatic.out</a:t>
            </a:r>
            <a:endParaRPr lang="en-US" sz="1600" dirty="0">
              <a:solidFill>
                <a:prstClr val="black"/>
              </a:solidFill>
              <a:latin typeface="Courier" charset="0"/>
              <a:ea typeface="ＭＳ Ｐゴシック" charset="0"/>
              <a:cs typeface="Courier" charset="0"/>
            </a:endParaRPr>
          </a:p>
          <a:p>
            <a:pPr fontAlgn="base">
              <a:spcBef>
                <a:spcPct val="0"/>
              </a:spcBef>
              <a:spcAft>
                <a:spcPct val="0"/>
              </a:spcAft>
            </a:pPr>
            <a:r>
              <a:rPr lang="en-US" sz="1600" dirty="0">
                <a:solidFill>
                  <a:prstClr val="black"/>
                </a:solidFill>
                <a:latin typeface="Courier" charset="0"/>
                <a:ea typeface="ＭＳ Ｐゴシック" charset="0"/>
                <a:cs typeface="Courier" charset="0"/>
              </a:rPr>
              <a:t>#SBATCH -D </a:t>
            </a:r>
            <a:r>
              <a:rPr lang="en-US" sz="1600" b="1" dirty="0">
                <a:solidFill>
                  <a:srgbClr val="C00000"/>
                </a:solidFill>
                <a:latin typeface="Courier" charset="0"/>
                <a:ea typeface="ＭＳ Ｐゴシック" charset="0"/>
                <a:cs typeface="Courier" charset="0"/>
              </a:rPr>
              <a:t>/</a:t>
            </a:r>
            <a:r>
              <a:rPr lang="en-US" sz="1600" b="1" dirty="0" err="1">
                <a:solidFill>
                  <a:srgbClr val="C00000"/>
                </a:solidFill>
                <a:latin typeface="Courier" charset="0"/>
                <a:ea typeface="ＭＳ Ｐゴシック" charset="0"/>
                <a:cs typeface="Courier" charset="0"/>
              </a:rPr>
              <a:t>lclhome</a:t>
            </a:r>
            <a:r>
              <a:rPr lang="en-US" sz="1600" b="1" dirty="0">
                <a:solidFill>
                  <a:srgbClr val="C00000"/>
                </a:solidFill>
                <a:latin typeface="Courier" charset="0"/>
                <a:ea typeface="ＭＳ Ｐゴシック" charset="0"/>
                <a:cs typeface="Courier" charset="0"/>
              </a:rPr>
              <a:t>/</a:t>
            </a:r>
            <a:r>
              <a:rPr lang="en-US" sz="1600" b="1" dirty="0" err="1">
                <a:solidFill>
                  <a:srgbClr val="C00000"/>
                </a:solidFill>
                <a:latin typeface="Courier" charset="0"/>
                <a:ea typeface="ＭＳ Ｐゴシック" charset="0"/>
                <a:cs typeface="Courier" charset="0"/>
              </a:rPr>
              <a:t>rdonthu</a:t>
            </a:r>
            <a:r>
              <a:rPr lang="en-US" sz="1600" b="1" dirty="0">
                <a:solidFill>
                  <a:srgbClr val="C00000"/>
                </a:solidFill>
                <a:latin typeface="Courier" charset="0"/>
                <a:ea typeface="ＭＳ Ｐゴシック" charset="0"/>
                <a:cs typeface="Courier" charset="0"/>
              </a:rPr>
              <a:t>/</a:t>
            </a:r>
            <a:r>
              <a:rPr lang="en-US" sz="1600" b="1" dirty="0" err="1">
                <a:solidFill>
                  <a:srgbClr val="C00000"/>
                </a:solidFill>
                <a:latin typeface="Courier" charset="0"/>
                <a:ea typeface="ＭＳ Ｐゴシック" charset="0"/>
                <a:cs typeface="Courier" charset="0"/>
              </a:rPr>
              <a:t>Workshop_RNASeq</a:t>
            </a:r>
            <a:r>
              <a:rPr lang="en-US" sz="1600" b="1" dirty="0">
                <a:solidFill>
                  <a:srgbClr val="C00000"/>
                </a:solidFill>
                <a:latin typeface="Courier" charset="0"/>
                <a:ea typeface="ＭＳ Ｐゴシック" charset="0"/>
                <a:cs typeface="Courier" charset="0"/>
              </a:rPr>
              <a:t>/</a:t>
            </a:r>
            <a:r>
              <a:rPr lang="en-US" sz="1600" b="1" dirty="0" err="1">
                <a:solidFill>
                  <a:srgbClr val="C00000"/>
                </a:solidFill>
                <a:latin typeface="Courier" charset="0"/>
                <a:ea typeface="ＭＳ Ｐゴシック" charset="0"/>
                <a:cs typeface="Courier" charset="0"/>
              </a:rPr>
              <a:t>src</a:t>
            </a:r>
            <a:r>
              <a:rPr lang="en-US" sz="1600" b="1" dirty="0">
                <a:solidFill>
                  <a:srgbClr val="C00000"/>
                </a:solidFill>
                <a:latin typeface="Courier" charset="0"/>
                <a:ea typeface="ＭＳ Ｐゴシック" charset="0"/>
                <a:cs typeface="Courier" charset="0"/>
              </a:rPr>
              <a:t>/</a:t>
            </a:r>
            <a:r>
              <a:rPr lang="en-US" sz="1600" b="1" dirty="0" err="1">
                <a:solidFill>
                  <a:srgbClr val="C00000"/>
                </a:solidFill>
                <a:latin typeface="Courier" charset="0"/>
                <a:ea typeface="ＭＳ Ｐゴシック" charset="0"/>
                <a:cs typeface="Courier" charset="0"/>
              </a:rPr>
              <a:t>slurm</a:t>
            </a:r>
            <a:r>
              <a:rPr lang="en-US" sz="1600" b="1" dirty="0">
                <a:solidFill>
                  <a:srgbClr val="C00000"/>
                </a:solidFill>
                <a:latin typeface="Courier" charset="0"/>
                <a:ea typeface="ＭＳ Ｐゴシック" charset="0"/>
                <a:cs typeface="Courier" charset="0"/>
              </a:rPr>
              <a:t>-out</a:t>
            </a:r>
          </a:p>
          <a:p>
            <a:pPr fontAlgn="base">
              <a:spcBef>
                <a:spcPct val="0"/>
              </a:spcBef>
              <a:spcAft>
                <a:spcPct val="0"/>
              </a:spcAft>
            </a:pPr>
            <a:endParaRPr lang="en-US" sz="1600" dirty="0">
              <a:solidFill>
                <a:prstClr val="black"/>
              </a:solidFill>
              <a:latin typeface="Courier" charset="0"/>
              <a:ea typeface="ＭＳ Ｐゴシック" charset="0"/>
              <a:cs typeface="Courier" charset="0"/>
            </a:endParaRPr>
          </a:p>
          <a:p>
            <a:pPr fontAlgn="base">
              <a:spcBef>
                <a:spcPct val="0"/>
              </a:spcBef>
              <a:spcAft>
                <a:spcPct val="0"/>
              </a:spcAft>
            </a:pPr>
            <a:r>
              <a:rPr lang="en-US" sz="1600" dirty="0">
                <a:solidFill>
                  <a:prstClr val="black"/>
                </a:solidFill>
                <a:latin typeface="Courier" charset="0"/>
                <a:ea typeface="ＭＳ Ｐゴシック" charset="0"/>
                <a:cs typeface="Courier" charset="0"/>
              </a:rPr>
              <a:t>cd $SLURM_SUBMIT_DIR</a:t>
            </a:r>
          </a:p>
          <a:p>
            <a:pPr fontAlgn="base">
              <a:spcBef>
                <a:spcPct val="0"/>
              </a:spcBef>
              <a:spcAft>
                <a:spcPct val="0"/>
              </a:spcAft>
            </a:pPr>
            <a:endParaRPr lang="en-US" sz="1600" dirty="0">
              <a:solidFill>
                <a:prstClr val="black"/>
              </a:solidFill>
              <a:latin typeface="Courier" charset="0"/>
              <a:ea typeface="ＭＳ Ｐゴシック" charset="0"/>
              <a:cs typeface="Courier" charset="0"/>
            </a:endParaRPr>
          </a:p>
          <a:p>
            <a:pPr fontAlgn="base">
              <a:spcBef>
                <a:spcPct val="0"/>
              </a:spcBef>
              <a:spcAft>
                <a:spcPct val="0"/>
              </a:spcAft>
            </a:pPr>
            <a:r>
              <a:rPr lang="en-US" sz="1600" dirty="0" err="1">
                <a:solidFill>
                  <a:prstClr val="black"/>
                </a:solidFill>
                <a:latin typeface="Courier" charset="0"/>
                <a:ea typeface="ＭＳ Ｐゴシック" charset="0"/>
                <a:cs typeface="Courier" charset="0"/>
              </a:rPr>
              <a:t>TrimmomaticPE</a:t>
            </a:r>
            <a:r>
              <a:rPr lang="en-US" sz="1600" dirty="0">
                <a:solidFill>
                  <a:prstClr val="black"/>
                </a:solidFill>
                <a:latin typeface="Courier" charset="0"/>
                <a:ea typeface="ＭＳ Ｐゴシック" charset="0"/>
                <a:cs typeface="Courier" charset="0"/>
              </a:rPr>
              <a:t> \</a:t>
            </a:r>
          </a:p>
          <a:p>
            <a:pPr fontAlgn="base">
              <a:spcBef>
                <a:spcPct val="0"/>
              </a:spcBef>
              <a:spcAft>
                <a:spcPct val="0"/>
              </a:spcAft>
            </a:pPr>
            <a:r>
              <a:rPr lang="en-US" sz="1600" dirty="0">
                <a:solidFill>
                  <a:prstClr val="black"/>
                </a:solidFill>
                <a:latin typeface="Courier" charset="0"/>
                <a:ea typeface="ＭＳ Ｐゴシック" charset="0"/>
                <a:cs typeface="Courier" charset="0"/>
              </a:rPr>
              <a:t>../data/AGS3_R1_100K.fq \</a:t>
            </a:r>
          </a:p>
          <a:p>
            <a:pPr fontAlgn="base">
              <a:spcBef>
                <a:spcPct val="0"/>
              </a:spcBef>
              <a:spcAft>
                <a:spcPct val="0"/>
              </a:spcAft>
            </a:pPr>
            <a:r>
              <a:rPr lang="en-US" sz="1600" dirty="0">
                <a:solidFill>
                  <a:prstClr val="black"/>
                </a:solidFill>
                <a:latin typeface="Courier" charset="0"/>
                <a:ea typeface="ＭＳ Ｐゴシック" charset="0"/>
                <a:cs typeface="Courier" charset="0"/>
              </a:rPr>
              <a:t>../data/AGS3_R2_100K.fq \</a:t>
            </a:r>
          </a:p>
          <a:p>
            <a:pPr fontAlgn="base">
              <a:spcBef>
                <a:spcPct val="0"/>
              </a:spcBef>
              <a:spcAft>
                <a:spcPct val="0"/>
              </a:spcAft>
            </a:pPr>
            <a:r>
              <a:rPr lang="en-US" sz="1600" dirty="0">
                <a:solidFill>
                  <a:prstClr val="black"/>
                </a:solidFill>
                <a:latin typeface="Courier" charset="0"/>
                <a:ea typeface="ＭＳ Ｐゴシック" charset="0"/>
                <a:cs typeface="Courier" charset="0"/>
              </a:rPr>
              <a:t>../results/2020-10-26-trimmomatic/AGS3_R1.trim.fastq \</a:t>
            </a:r>
          </a:p>
          <a:p>
            <a:pPr fontAlgn="base">
              <a:spcBef>
                <a:spcPct val="0"/>
              </a:spcBef>
              <a:spcAft>
                <a:spcPct val="0"/>
              </a:spcAft>
            </a:pPr>
            <a:r>
              <a:rPr lang="en-US" sz="1600" dirty="0">
                <a:solidFill>
                  <a:prstClr val="black"/>
                </a:solidFill>
                <a:latin typeface="Courier" charset="0"/>
                <a:ea typeface="ＭＳ Ｐゴシック" charset="0"/>
                <a:cs typeface="Courier" charset="0"/>
              </a:rPr>
              <a:t>../results/2020-10-26-trimmomatic/AGS3_R1.trim.unpaired.fastq \</a:t>
            </a:r>
          </a:p>
          <a:p>
            <a:pPr fontAlgn="base">
              <a:spcBef>
                <a:spcPct val="0"/>
              </a:spcBef>
              <a:spcAft>
                <a:spcPct val="0"/>
              </a:spcAft>
            </a:pPr>
            <a:r>
              <a:rPr lang="en-US" sz="1600" dirty="0">
                <a:solidFill>
                  <a:prstClr val="black"/>
                </a:solidFill>
                <a:latin typeface="Courier" charset="0"/>
                <a:ea typeface="ＭＳ Ｐゴシック" charset="0"/>
                <a:cs typeface="Courier" charset="0"/>
              </a:rPr>
              <a:t>../results/2020-10-26-trimmomatic/AGS3_R2.trim.fastq \</a:t>
            </a:r>
          </a:p>
          <a:p>
            <a:pPr fontAlgn="base">
              <a:spcBef>
                <a:spcPct val="0"/>
              </a:spcBef>
              <a:spcAft>
                <a:spcPct val="0"/>
              </a:spcAft>
            </a:pPr>
            <a:r>
              <a:rPr lang="en-US" sz="1600" dirty="0">
                <a:solidFill>
                  <a:prstClr val="black"/>
                </a:solidFill>
                <a:latin typeface="Courier" charset="0"/>
                <a:ea typeface="ＭＳ Ｐゴシック" charset="0"/>
                <a:cs typeface="Courier" charset="0"/>
              </a:rPr>
              <a:t>../results/2020-10-26-trimmomatic/AGS3_R2.trim.unpaired.fastq \</a:t>
            </a:r>
          </a:p>
          <a:p>
            <a:pPr fontAlgn="base">
              <a:spcBef>
                <a:spcPct val="0"/>
              </a:spcBef>
              <a:spcAft>
                <a:spcPct val="0"/>
              </a:spcAft>
            </a:pPr>
            <a:r>
              <a:rPr lang="en-US" sz="1600" dirty="0">
                <a:solidFill>
                  <a:prstClr val="black"/>
                </a:solidFill>
                <a:latin typeface="Courier" charset="0"/>
                <a:ea typeface="ＭＳ Ｐゴシック" charset="0"/>
                <a:cs typeface="Courier" charset="0"/>
              </a:rPr>
              <a:t>ILLUMINACLIP:../data/TruSeq3-PE-2.fa:2:15:10 LEADING:30 TRAILING:30 SLIDINGWINDOW:4:15 MINLEN:30</a:t>
            </a:r>
          </a:p>
        </p:txBody>
      </p:sp>
      <p:sp>
        <p:nvSpPr>
          <p:cNvPr id="3" name="Title 1">
            <a:extLst>
              <a:ext uri="{FF2B5EF4-FFF2-40B4-BE49-F238E27FC236}">
                <a16:creationId xmlns:a16="http://schemas.microsoft.com/office/drawing/2014/main" xmlns="" id="{FF2ED210-3182-493D-BBB4-7E809DA196E3}"/>
              </a:ext>
            </a:extLst>
          </p:cNvPr>
          <p:cNvSpPr txBox="1">
            <a:spLocks/>
          </p:cNvSpPr>
          <p:nvPr/>
        </p:nvSpPr>
        <p:spPr bwMode="auto">
          <a:xfrm>
            <a:off x="1800901" y="658368"/>
            <a:ext cx="8229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base" hangingPunct="1">
              <a:lnSpc>
                <a:spcPct val="130000"/>
              </a:lnSpc>
              <a:spcBef>
                <a:spcPct val="0"/>
              </a:spcBef>
              <a:spcAft>
                <a:spcPct val="0"/>
              </a:spcAft>
            </a:pPr>
            <a:r>
              <a:rPr lang="en-US" sz="3600" b="1" dirty="0">
                <a:solidFill>
                  <a:srgbClr val="0000FF"/>
                </a:solidFill>
                <a:latin typeface="Times New Roman" panose="02020603050405020304" pitchFamily="18" charset="0"/>
                <a:cs typeface="Times New Roman" panose="02020603050405020304" pitchFamily="18" charset="0"/>
              </a:rPr>
              <a:t>Script to run </a:t>
            </a:r>
            <a:r>
              <a:rPr lang="en-US" sz="3600" b="1" dirty="0" err="1">
                <a:solidFill>
                  <a:srgbClr val="0000FF"/>
                </a:solidFill>
                <a:latin typeface="Times New Roman" panose="02020603050405020304" pitchFamily="18" charset="0"/>
                <a:cs typeface="Times New Roman" panose="02020603050405020304" pitchFamily="18" charset="0"/>
              </a:rPr>
              <a:t>Trimmomatic</a:t>
            </a:r>
            <a:endParaRPr lang="en-US"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893146"/>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F3073B9-7915-41EB-8A53-4A661ADBF78E}"/>
              </a:ext>
            </a:extLst>
          </p:cNvPr>
          <p:cNvSpPr txBox="1"/>
          <p:nvPr/>
        </p:nvSpPr>
        <p:spPr>
          <a:xfrm>
            <a:off x="1158552" y="4548449"/>
            <a:ext cx="5074980" cy="1594188"/>
          </a:xfrm>
          <a:prstGeom prst="rect">
            <a:avLst/>
          </a:prstGeom>
          <a:noFill/>
          <a:ln w="38100">
            <a:solidFill>
              <a:srgbClr val="C00000"/>
            </a:solidFill>
          </a:ln>
        </p:spPr>
        <p:txBody>
          <a:bodyPr wrap="square" rtlCol="0">
            <a:spAutoFit/>
          </a:bodyPr>
          <a:lstStyle/>
          <a:p>
            <a:endParaRPr lang="en-US" dirty="0"/>
          </a:p>
        </p:txBody>
      </p:sp>
      <p:sp>
        <p:nvSpPr>
          <p:cNvPr id="2" name="Title 1">
            <a:extLst>
              <a:ext uri="{FF2B5EF4-FFF2-40B4-BE49-F238E27FC236}">
                <a16:creationId xmlns:a16="http://schemas.microsoft.com/office/drawing/2014/main" xmlns="" id="{42FFCA0F-6F8E-4634-855C-D73EE79662AD}"/>
              </a:ext>
            </a:extLst>
          </p:cNvPr>
          <p:cNvSpPr>
            <a:spLocks noGrp="1"/>
          </p:cNvSpPr>
          <p:nvPr>
            <p:ph type="title"/>
          </p:nvPr>
        </p:nvSpPr>
        <p:spPr/>
        <p:txBody>
          <a:bodyPr>
            <a:noAutofit/>
          </a:bodyPr>
          <a:lstStyle/>
          <a:p>
            <a:r>
              <a:rPr lang="en-US" sz="3600" b="1" dirty="0">
                <a:solidFill>
                  <a:srgbClr val="0000FF"/>
                </a:solidFill>
                <a:latin typeface="Times New Roman" panose="02020603050405020304" pitchFamily="18" charset="0"/>
                <a:cs typeface="Times New Roman" panose="02020603050405020304" pitchFamily="18" charset="0"/>
              </a:rPr>
              <a:t>Directory structure for the workshop</a:t>
            </a:r>
          </a:p>
        </p:txBody>
      </p:sp>
      <p:sp>
        <p:nvSpPr>
          <p:cNvPr id="3" name="Content Placeholder 2">
            <a:extLst>
              <a:ext uri="{FF2B5EF4-FFF2-40B4-BE49-F238E27FC236}">
                <a16:creationId xmlns:a16="http://schemas.microsoft.com/office/drawing/2014/main" xmlns="" id="{6BA75D44-E211-4CA8-87C9-D3E1BD921DA4}"/>
              </a:ext>
            </a:extLst>
          </p:cNvPr>
          <p:cNvSpPr>
            <a:spLocks noGrp="1"/>
          </p:cNvSpPr>
          <p:nvPr>
            <p:ph idx="1"/>
          </p:nvPr>
        </p:nvSpPr>
        <p:spPr>
          <a:xfrm>
            <a:off x="1158552" y="1791299"/>
            <a:ext cx="10515600" cy="4351338"/>
          </a:xfrm>
        </p:spPr>
        <p:txBody>
          <a:bodyPr>
            <a:normAutofit fontScale="92500" lnSpcReduction="20000"/>
          </a:bodyPr>
          <a:lstStyle/>
          <a:p>
            <a:r>
              <a:rPr lang="en-US" sz="2600" dirty="0">
                <a:latin typeface="Times New Roman" panose="02020603050405020304" pitchFamily="18" charset="0"/>
                <a:cs typeface="Times New Roman" panose="02020603050405020304" pitchFamily="18" charset="0"/>
              </a:rPr>
              <a:t>Create a workshop folder</a:t>
            </a:r>
          </a:p>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Create sub folders </a:t>
            </a:r>
          </a:p>
          <a:p>
            <a:pPr lvl="1">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data – to place all data files</a:t>
            </a:r>
          </a:p>
          <a:p>
            <a:pPr lvl="1">
              <a:buFont typeface="Wingdings" panose="05000000000000000000" pitchFamily="2" charset="2"/>
              <a:buChar char="§"/>
            </a:pPr>
            <a:r>
              <a:rPr lang="en-US" sz="2600" dirty="0" err="1">
                <a:latin typeface="Times New Roman" panose="02020603050405020304" pitchFamily="18" charset="0"/>
                <a:cs typeface="Times New Roman" panose="02020603050405020304" pitchFamily="18" charset="0"/>
              </a:rPr>
              <a:t>Src</a:t>
            </a:r>
            <a:r>
              <a:rPr lang="en-US" sz="2600" dirty="0">
                <a:latin typeface="Times New Roman" panose="02020603050405020304" pitchFamily="18" charset="0"/>
                <a:cs typeface="Times New Roman" panose="02020603050405020304" pitchFamily="18" charset="0"/>
              </a:rPr>
              <a:t> – to save all scripts </a:t>
            </a:r>
          </a:p>
          <a:p>
            <a:pPr lvl="1">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Results – to save results from different analysis</a:t>
            </a:r>
          </a:p>
          <a:p>
            <a:pPr lvl="1">
              <a:buFont typeface="Wingdings" panose="05000000000000000000" pitchFamily="2" charset="2"/>
              <a:buChar char="§"/>
            </a:pP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Linux commands:</a:t>
            </a:r>
          </a:p>
          <a:p>
            <a:pPr marL="0" indent="0">
              <a:buNone/>
            </a:pPr>
            <a:r>
              <a:rPr lang="en-US" sz="2400" dirty="0">
                <a:latin typeface="Times New Roman" panose="02020603050405020304" pitchFamily="18" charset="0"/>
                <a:cs typeface="Times New Roman" panose="02020603050405020304" pitchFamily="18" charset="0"/>
              </a:rPr>
              <a:t> cd ~</a:t>
            </a: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mkdir</a:t>
            </a:r>
            <a:r>
              <a:rPr lang="en-US" sz="2400" dirty="0">
                <a:latin typeface="Times New Roman" panose="02020603050405020304" pitchFamily="18" charset="0"/>
                <a:cs typeface="Times New Roman" panose="02020603050405020304" pitchFamily="18" charset="0"/>
              </a:rPr>
              <a:t> workshop_RNASeq_2020</a:t>
            </a:r>
          </a:p>
          <a:p>
            <a:pPr marL="0" indent="0">
              <a:buNone/>
            </a:pPr>
            <a:r>
              <a:rPr lang="en-US" sz="2400" dirty="0">
                <a:latin typeface="Times New Roman" panose="02020603050405020304" pitchFamily="18" charset="0"/>
                <a:cs typeface="Times New Roman" panose="02020603050405020304" pitchFamily="18" charset="0"/>
              </a:rPr>
              <a:t> cd workshop_RNASeq_2020</a:t>
            </a: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mkdir</a:t>
            </a:r>
            <a:r>
              <a:rPr lang="en-US" sz="2400" dirty="0">
                <a:latin typeface="Times New Roman" panose="02020603050405020304" pitchFamily="18" charset="0"/>
                <a:cs typeface="Times New Roman" panose="02020603050405020304" pitchFamily="18" charset="0"/>
              </a:rPr>
              <a:t> data </a:t>
            </a:r>
            <a:r>
              <a:rPr lang="en-US" sz="2400" dirty="0" err="1">
                <a:latin typeface="Times New Roman" panose="02020603050405020304" pitchFamily="18" charset="0"/>
                <a:cs typeface="Times New Roman" panose="02020603050405020304" pitchFamily="18" charset="0"/>
              </a:rPr>
              <a:t>src</a:t>
            </a:r>
            <a:r>
              <a:rPr lang="en-US" sz="2400" dirty="0">
                <a:latin typeface="Times New Roman" panose="02020603050405020304" pitchFamily="18" charset="0"/>
                <a:cs typeface="Times New Roman" panose="02020603050405020304" pitchFamily="18" charset="0"/>
              </a:rPr>
              <a:t> results</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473B47D2-0E39-4433-BFE7-7111701D1247}"/>
              </a:ext>
            </a:extLst>
          </p:cNvPr>
          <p:cNvPicPr>
            <a:picLocks noChangeAspect="1"/>
          </p:cNvPicPr>
          <p:nvPr/>
        </p:nvPicPr>
        <p:blipFill>
          <a:blip r:embed="rId2"/>
          <a:stretch>
            <a:fillRect/>
          </a:stretch>
        </p:blipFill>
        <p:spPr>
          <a:xfrm>
            <a:off x="0" y="19581"/>
            <a:ext cx="12192000" cy="393143"/>
          </a:xfrm>
          <a:prstGeom prst="rect">
            <a:avLst/>
          </a:prstGeom>
        </p:spPr>
      </p:pic>
    </p:spTree>
    <p:extLst>
      <p:ext uri="{BB962C8B-B14F-4D97-AF65-F5344CB8AC3E}">
        <p14:creationId xmlns:p14="http://schemas.microsoft.com/office/powerpoint/2010/main" val="3973621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D0C6277-5249-48F2-8101-EE061BE3E664}"/>
              </a:ext>
            </a:extLst>
          </p:cNvPr>
          <p:cNvPicPr>
            <a:picLocks noChangeAspect="1"/>
          </p:cNvPicPr>
          <p:nvPr/>
        </p:nvPicPr>
        <p:blipFill>
          <a:blip r:embed="rId2"/>
          <a:stretch>
            <a:fillRect/>
          </a:stretch>
        </p:blipFill>
        <p:spPr>
          <a:xfrm>
            <a:off x="-2" y="-53833"/>
            <a:ext cx="12192000" cy="1316736"/>
          </a:xfrm>
          <a:prstGeom prst="rect">
            <a:avLst/>
          </a:prstGeom>
        </p:spPr>
      </p:pic>
      <p:sp>
        <p:nvSpPr>
          <p:cNvPr id="152578" name="Rectangle 4"/>
          <p:cNvSpPr>
            <a:spLocks noChangeArrowheads="1"/>
          </p:cNvSpPr>
          <p:nvPr/>
        </p:nvSpPr>
        <p:spPr bwMode="auto">
          <a:xfrm>
            <a:off x="1562960" y="1486012"/>
            <a:ext cx="8867775" cy="239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lvl="1" indent="-342900" fontAlgn="base">
              <a:lnSpc>
                <a:spcPct val="150000"/>
              </a:lnSpc>
              <a:spcBef>
                <a:spcPts val="600"/>
              </a:spcBef>
              <a:spcAft>
                <a:spcPts val="600"/>
              </a:spcAft>
              <a:buClr>
                <a:srgbClr val="0000FF"/>
              </a:buClr>
              <a:buFont typeface="Wingdings" charset="2"/>
              <a:buChar char="v"/>
              <a:defRPr/>
            </a:pPr>
            <a:r>
              <a:rPr lang="en-US" sz="2400" dirty="0">
                <a:latin typeface="Times New Roman" panose="02020603050405020304" pitchFamily="18" charset="0"/>
                <a:ea typeface="ＭＳ Ｐゴシック" charset="0"/>
                <a:cs typeface="Times New Roman" panose="02020603050405020304" pitchFamily="18" charset="0"/>
              </a:rPr>
              <a:t>Change the email address to yours</a:t>
            </a:r>
          </a:p>
          <a:p>
            <a:pPr marL="342900" lvl="1" indent="-342900" fontAlgn="base">
              <a:lnSpc>
                <a:spcPct val="150000"/>
              </a:lnSpc>
              <a:spcBef>
                <a:spcPts val="600"/>
              </a:spcBef>
              <a:spcAft>
                <a:spcPts val="600"/>
              </a:spcAft>
              <a:buClr>
                <a:srgbClr val="0000FF"/>
              </a:buClr>
              <a:buFont typeface="Wingdings" charset="2"/>
              <a:buChar char="v"/>
              <a:defRPr/>
            </a:pPr>
            <a:r>
              <a:rPr lang="en-US" sz="2400" dirty="0">
                <a:latin typeface="Times New Roman" panose="02020603050405020304" pitchFamily="18" charset="0"/>
                <a:ea typeface="ＭＳ Ｐゴシック" charset="0"/>
                <a:cs typeface="Times New Roman" panose="02020603050405020304" pitchFamily="18" charset="0"/>
              </a:rPr>
              <a:t>Add an extra command at the bottom that will run FASTQC on the </a:t>
            </a:r>
            <a:r>
              <a:rPr lang="en-US" sz="2400" b="1" dirty="0">
                <a:latin typeface="Times New Roman" panose="02020603050405020304" pitchFamily="18" charset="0"/>
                <a:ea typeface="ＭＳ Ｐゴシック" charset="0"/>
                <a:cs typeface="Times New Roman" panose="02020603050405020304" pitchFamily="18" charset="0"/>
              </a:rPr>
              <a:t>resulting trimmed file </a:t>
            </a:r>
            <a:r>
              <a:rPr lang="en-US" sz="2400" dirty="0">
                <a:latin typeface="Times New Roman" panose="02020603050405020304" pitchFamily="18" charset="0"/>
                <a:ea typeface="ＭＳ Ｐゴシック" charset="0"/>
                <a:cs typeface="Times New Roman" panose="02020603050405020304" pitchFamily="18" charset="0"/>
              </a:rPr>
              <a:t>and send output to </a:t>
            </a:r>
            <a:r>
              <a:rPr lang="en-US" sz="2400" b="1" dirty="0" err="1">
                <a:latin typeface="Times New Roman" panose="02020603050405020304" pitchFamily="18" charset="0"/>
                <a:ea typeface="ＭＳ Ｐゴシック" charset="0"/>
                <a:cs typeface="Times New Roman" panose="02020603050405020304" pitchFamily="18" charset="0"/>
              </a:rPr>
              <a:t>fastqc-trimseq</a:t>
            </a:r>
            <a:r>
              <a:rPr lang="en-US" sz="2400" b="1" dirty="0">
                <a:latin typeface="Times New Roman" panose="02020603050405020304" pitchFamily="18" charset="0"/>
                <a:ea typeface="ＭＳ Ｐゴシック" charset="0"/>
                <a:cs typeface="Times New Roman" panose="02020603050405020304" pitchFamily="18" charset="0"/>
              </a:rPr>
              <a:t>/ </a:t>
            </a:r>
            <a:r>
              <a:rPr lang="en-US" sz="2400" dirty="0">
                <a:latin typeface="Times New Roman" panose="02020603050405020304" pitchFamily="18" charset="0"/>
                <a:ea typeface="ＭＳ Ｐゴシック" charset="0"/>
                <a:cs typeface="Times New Roman" panose="02020603050405020304" pitchFamily="18" charset="0"/>
              </a:rPr>
              <a:t>in ~/</a:t>
            </a:r>
            <a:r>
              <a:rPr lang="en-US" sz="2400" dirty="0" err="1">
                <a:latin typeface="Times New Roman" panose="02020603050405020304" pitchFamily="18" charset="0"/>
                <a:ea typeface="ＭＳ Ｐゴシック" charset="0"/>
                <a:cs typeface="Times New Roman" panose="02020603050405020304" pitchFamily="18" charset="0"/>
              </a:rPr>
              <a:t>workshop_RNASeq</a:t>
            </a:r>
            <a:r>
              <a:rPr lang="en-US" sz="2400" dirty="0">
                <a:latin typeface="Times New Roman" panose="02020603050405020304" pitchFamily="18" charset="0"/>
                <a:ea typeface="ＭＳ Ｐゴシック" charset="0"/>
                <a:cs typeface="Times New Roman" panose="02020603050405020304" pitchFamily="18" charset="0"/>
              </a:rPr>
              <a:t>/results folder</a:t>
            </a:r>
          </a:p>
        </p:txBody>
      </p:sp>
      <p:sp>
        <p:nvSpPr>
          <p:cNvPr id="2" name="TextBox 1">
            <a:extLst>
              <a:ext uri="{FF2B5EF4-FFF2-40B4-BE49-F238E27FC236}">
                <a16:creationId xmlns:a16="http://schemas.microsoft.com/office/drawing/2014/main" xmlns="" id="{8645F941-570E-4D83-940E-B65BE70F6DAD}"/>
              </a:ext>
            </a:extLst>
          </p:cNvPr>
          <p:cNvSpPr txBox="1"/>
          <p:nvPr/>
        </p:nvSpPr>
        <p:spPr>
          <a:xfrm>
            <a:off x="166687" y="4174063"/>
            <a:ext cx="11939588" cy="1544654"/>
          </a:xfrm>
          <a:prstGeom prst="rect">
            <a:avLst/>
          </a:prstGeom>
          <a:noFill/>
          <a:ln w="38100">
            <a:solidFill>
              <a:srgbClr val="C00000"/>
            </a:solidFill>
          </a:ln>
        </p:spPr>
        <p:txBody>
          <a:bodyPr wrap="square" rtlCol="0">
            <a:spAutoFit/>
          </a:bodyPr>
          <a:lstStyle/>
          <a:p>
            <a:pPr marL="0" lvl="1" fontAlgn="base">
              <a:lnSpc>
                <a:spcPct val="150000"/>
              </a:lnSpc>
              <a:spcBef>
                <a:spcPts val="600"/>
              </a:spcBef>
              <a:spcAft>
                <a:spcPts val="600"/>
              </a:spcAft>
              <a:buClr>
                <a:srgbClr val="0000FF"/>
              </a:buClr>
              <a:defRPr/>
            </a:pPr>
            <a:r>
              <a:rPr lang="en-US" sz="1700" dirty="0" err="1">
                <a:solidFill>
                  <a:prstClr val="black"/>
                </a:solidFill>
                <a:latin typeface="Courier" charset="0"/>
                <a:ea typeface="ＭＳ Ｐゴシック" charset="0"/>
                <a:cs typeface="Courier" charset="0"/>
              </a:rPr>
              <a:t>mkdir</a:t>
            </a:r>
            <a:r>
              <a:rPr lang="en-US" sz="1700" dirty="0">
                <a:solidFill>
                  <a:prstClr val="black"/>
                </a:solidFill>
                <a:latin typeface="Courier" charset="0"/>
                <a:ea typeface="ＭＳ Ｐゴシック" charset="0"/>
                <a:cs typeface="Courier" charset="0"/>
              </a:rPr>
              <a:t> ../results/</a:t>
            </a:r>
            <a:r>
              <a:rPr lang="en-US" sz="1700" dirty="0" err="1">
                <a:solidFill>
                  <a:prstClr val="black"/>
                </a:solidFill>
                <a:latin typeface="Courier" charset="0"/>
                <a:ea typeface="ＭＳ Ｐゴシック" charset="0"/>
                <a:cs typeface="Courier" charset="0"/>
              </a:rPr>
              <a:t>fastqc-trimseq</a:t>
            </a:r>
            <a:endParaRPr lang="en-US" sz="1700" dirty="0">
              <a:solidFill>
                <a:prstClr val="black"/>
              </a:solidFill>
              <a:latin typeface="Courier" charset="0"/>
              <a:ea typeface="ＭＳ Ｐゴシック" charset="0"/>
              <a:cs typeface="Courier" charset="0"/>
            </a:endParaRPr>
          </a:p>
          <a:p>
            <a:pPr marL="0" lvl="1" fontAlgn="base">
              <a:lnSpc>
                <a:spcPct val="150000"/>
              </a:lnSpc>
              <a:spcBef>
                <a:spcPts val="600"/>
              </a:spcBef>
              <a:spcAft>
                <a:spcPts val="600"/>
              </a:spcAft>
              <a:buClr>
                <a:srgbClr val="0000FF"/>
              </a:buClr>
              <a:defRPr/>
            </a:pPr>
            <a:r>
              <a:rPr lang="en-US" sz="1700" dirty="0" err="1">
                <a:solidFill>
                  <a:prstClr val="black"/>
                </a:solidFill>
                <a:latin typeface="Courier" charset="0"/>
                <a:ea typeface="ＭＳ Ｐゴシック" charset="0"/>
                <a:cs typeface="Courier" charset="0"/>
              </a:rPr>
              <a:t>fastqc</a:t>
            </a:r>
            <a:r>
              <a:rPr lang="en-US" sz="1700" dirty="0">
                <a:solidFill>
                  <a:prstClr val="black"/>
                </a:solidFill>
                <a:latin typeface="Courier" charset="0"/>
                <a:ea typeface="ＭＳ Ｐゴシック" charset="0"/>
                <a:cs typeface="Courier" charset="0"/>
              </a:rPr>
              <a:t> ../results/</a:t>
            </a:r>
            <a:r>
              <a:rPr lang="en-US" sz="1700" b="1" dirty="0">
                <a:solidFill>
                  <a:srgbClr val="FF0000"/>
                </a:solidFill>
                <a:latin typeface="Courier" charset="0"/>
                <a:ea typeface="ＭＳ Ｐゴシック" charset="0"/>
                <a:cs typeface="Courier" charset="0"/>
              </a:rPr>
              <a:t>2020-10-26-trimmomatic</a:t>
            </a:r>
            <a:r>
              <a:rPr lang="en-US" sz="1700" dirty="0">
                <a:solidFill>
                  <a:prstClr val="black"/>
                </a:solidFill>
                <a:latin typeface="Courier" charset="0"/>
                <a:ea typeface="ＭＳ Ｐゴシック" charset="0"/>
                <a:cs typeface="Courier" charset="0"/>
              </a:rPr>
              <a:t>/AGS3_R1.trim.fastq –o../results/</a:t>
            </a:r>
            <a:r>
              <a:rPr lang="en-US" sz="1700" dirty="0" err="1">
                <a:solidFill>
                  <a:prstClr val="black"/>
                </a:solidFill>
                <a:latin typeface="Courier" charset="0"/>
                <a:ea typeface="ＭＳ Ｐゴシック" charset="0"/>
                <a:cs typeface="Courier" charset="0"/>
              </a:rPr>
              <a:t>fastqc-trimseq</a:t>
            </a:r>
            <a:r>
              <a:rPr lang="en-US" sz="1700" dirty="0">
                <a:solidFill>
                  <a:prstClr val="black"/>
                </a:solidFill>
                <a:latin typeface="Courier" charset="0"/>
                <a:ea typeface="ＭＳ Ｐゴシック" charset="0"/>
                <a:cs typeface="Courier" charset="0"/>
              </a:rPr>
              <a:t> </a:t>
            </a:r>
          </a:p>
          <a:p>
            <a:pPr marL="0" lvl="1" fontAlgn="base">
              <a:lnSpc>
                <a:spcPct val="150000"/>
              </a:lnSpc>
              <a:spcBef>
                <a:spcPts val="600"/>
              </a:spcBef>
              <a:spcAft>
                <a:spcPts val="600"/>
              </a:spcAft>
              <a:buClr>
                <a:srgbClr val="0000FF"/>
              </a:buClr>
              <a:defRPr/>
            </a:pPr>
            <a:r>
              <a:rPr lang="en-US" sz="1700" dirty="0" err="1">
                <a:solidFill>
                  <a:prstClr val="black"/>
                </a:solidFill>
                <a:latin typeface="Courier" charset="0"/>
                <a:ea typeface="ＭＳ Ｐゴシック" charset="0"/>
                <a:cs typeface="Courier" charset="0"/>
              </a:rPr>
              <a:t>fastqc</a:t>
            </a:r>
            <a:r>
              <a:rPr lang="en-US" sz="1700" dirty="0">
                <a:solidFill>
                  <a:prstClr val="black"/>
                </a:solidFill>
                <a:latin typeface="Courier" charset="0"/>
                <a:ea typeface="ＭＳ Ｐゴシック" charset="0"/>
                <a:cs typeface="Courier" charset="0"/>
              </a:rPr>
              <a:t> ../results/</a:t>
            </a:r>
            <a:r>
              <a:rPr lang="en-US" sz="1700" b="1" dirty="0">
                <a:solidFill>
                  <a:srgbClr val="FF0000"/>
                </a:solidFill>
                <a:latin typeface="Courier" charset="0"/>
                <a:ea typeface="ＭＳ Ｐゴシック" charset="0"/>
                <a:cs typeface="Courier" charset="0"/>
              </a:rPr>
              <a:t>2020-10-26-trimmomatic</a:t>
            </a:r>
            <a:r>
              <a:rPr lang="en-US" sz="1700" dirty="0">
                <a:solidFill>
                  <a:prstClr val="black"/>
                </a:solidFill>
                <a:latin typeface="Courier" charset="0"/>
                <a:ea typeface="ＭＳ Ｐゴシック" charset="0"/>
                <a:cs typeface="Courier" charset="0"/>
              </a:rPr>
              <a:t>/AGS3_R2.trim.fastq –o../results/</a:t>
            </a:r>
            <a:r>
              <a:rPr lang="en-US" sz="1700" dirty="0" err="1">
                <a:solidFill>
                  <a:prstClr val="black"/>
                </a:solidFill>
                <a:latin typeface="Courier" charset="0"/>
                <a:ea typeface="ＭＳ Ｐゴシック" charset="0"/>
                <a:cs typeface="Courier" charset="0"/>
              </a:rPr>
              <a:t>fastqc-trimseq</a:t>
            </a:r>
            <a:r>
              <a:rPr lang="en-US" sz="1700" dirty="0">
                <a:solidFill>
                  <a:prstClr val="black"/>
                </a:solidFill>
                <a:latin typeface="Courier" charset="0"/>
                <a:ea typeface="ＭＳ Ｐゴシック" charset="0"/>
                <a:cs typeface="Courier" charset="0"/>
              </a:rPr>
              <a:t> </a:t>
            </a:r>
            <a:endParaRPr lang="en-US" sz="1700" dirty="0">
              <a:latin typeface="Calibri"/>
              <a:ea typeface="ＭＳ Ｐゴシック" charset="0"/>
              <a:cs typeface="Calibri"/>
            </a:endParaRPr>
          </a:p>
        </p:txBody>
      </p:sp>
      <p:sp>
        <p:nvSpPr>
          <p:cNvPr id="3" name="Rectangle 4">
            <a:extLst>
              <a:ext uri="{FF2B5EF4-FFF2-40B4-BE49-F238E27FC236}">
                <a16:creationId xmlns:a16="http://schemas.microsoft.com/office/drawing/2014/main" xmlns="" id="{CE07CDEE-A6A7-4E7A-B50B-ADA5F3642304}"/>
              </a:ext>
            </a:extLst>
          </p:cNvPr>
          <p:cNvSpPr>
            <a:spLocks noChangeArrowheads="1"/>
          </p:cNvSpPr>
          <p:nvPr/>
        </p:nvSpPr>
        <p:spPr bwMode="auto">
          <a:xfrm>
            <a:off x="1662111" y="5867400"/>
            <a:ext cx="8867775"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lvl="1" indent="-342900" fontAlgn="base">
              <a:lnSpc>
                <a:spcPct val="150000"/>
              </a:lnSpc>
              <a:spcBef>
                <a:spcPts val="600"/>
              </a:spcBef>
              <a:spcAft>
                <a:spcPts val="600"/>
              </a:spcAft>
              <a:buClr>
                <a:srgbClr val="0000FF"/>
              </a:buClr>
              <a:buFont typeface="Wingdings" charset="2"/>
              <a:buChar char="v"/>
              <a:defRPr/>
            </a:pPr>
            <a:r>
              <a:rPr lang="en-US" sz="2400" dirty="0">
                <a:latin typeface="Times New Roman" panose="02020603050405020304" pitchFamily="18" charset="0"/>
                <a:ea typeface="ＭＳ Ｐゴシック" charset="0"/>
                <a:cs typeface="Times New Roman" panose="02020603050405020304" pitchFamily="18" charset="0"/>
              </a:rPr>
              <a:t>Submit the job on the node you are running</a:t>
            </a:r>
          </a:p>
        </p:txBody>
      </p:sp>
      <p:sp>
        <p:nvSpPr>
          <p:cNvPr id="152577" name="Title 1"/>
          <p:cNvSpPr txBox="1">
            <a:spLocks/>
          </p:cNvSpPr>
          <p:nvPr/>
        </p:nvSpPr>
        <p:spPr bwMode="auto">
          <a:xfrm>
            <a:off x="1981198" y="773811"/>
            <a:ext cx="8229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base" hangingPunct="1">
              <a:lnSpc>
                <a:spcPct val="130000"/>
              </a:lnSpc>
              <a:spcBef>
                <a:spcPct val="0"/>
              </a:spcBef>
              <a:spcAft>
                <a:spcPct val="0"/>
              </a:spcAft>
            </a:pPr>
            <a:r>
              <a:rPr lang="en-US" sz="3600" b="1" dirty="0">
                <a:solidFill>
                  <a:srgbClr val="0000FF"/>
                </a:solidFill>
                <a:latin typeface="Times New Roman" panose="02020603050405020304" pitchFamily="18" charset="0"/>
                <a:cs typeface="Times New Roman" panose="02020603050405020304" pitchFamily="18" charset="0"/>
              </a:rPr>
              <a:t>Edit </a:t>
            </a:r>
            <a:r>
              <a:rPr lang="en-US" sz="3600" b="1" dirty="0" err="1">
                <a:solidFill>
                  <a:srgbClr val="0000FF"/>
                </a:solidFill>
                <a:latin typeface="Times New Roman" panose="02020603050405020304" pitchFamily="18" charset="0"/>
                <a:cs typeface="Times New Roman" panose="02020603050405020304" pitchFamily="18" charset="0"/>
              </a:rPr>
              <a:t>trimmomatic</a:t>
            </a:r>
            <a:r>
              <a:rPr lang="en-US" sz="3600" b="1" dirty="0">
                <a:solidFill>
                  <a:srgbClr val="0000FF"/>
                </a:solidFill>
                <a:latin typeface="Times New Roman" panose="02020603050405020304" pitchFamily="18" charset="0"/>
                <a:cs typeface="Times New Roman" panose="02020603050405020304" pitchFamily="18" charset="0"/>
              </a:rPr>
              <a:t> script</a:t>
            </a: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DB2530B0-1EC2-46E9-97BF-358E462973FB}"/>
              </a:ext>
            </a:extLst>
          </p:cNvPr>
          <p:cNvSpPr txBox="1"/>
          <p:nvPr/>
        </p:nvSpPr>
        <p:spPr>
          <a:xfrm>
            <a:off x="-44026" y="6596050"/>
            <a:ext cx="6109252" cy="307777"/>
          </a:xfrm>
          <a:prstGeom prst="rect">
            <a:avLst/>
          </a:prstGeom>
          <a:noFill/>
        </p:spPr>
        <p:txBody>
          <a:bodyPr wrap="square">
            <a:spAutoFit/>
          </a:bodyPr>
          <a:lstStyle/>
          <a:p>
            <a:pPr>
              <a:spcBef>
                <a:spcPct val="0"/>
              </a:spcBef>
            </a:pPr>
            <a:r>
              <a:rPr lang="en-US" sz="1400" i="1" baseline="0" dirty="0">
                <a:solidFill>
                  <a:srgbClr val="0070C0"/>
                </a:solidFill>
                <a:latin typeface="Calibri" charset="0"/>
              </a:rPr>
              <a:t>U of Illinois – High-Performance Biological Computing</a:t>
            </a:r>
            <a:endParaRPr lang="en-US" sz="1400" i="1" dirty="0">
              <a:solidFill>
                <a:srgbClr val="0070C0"/>
              </a:solidFill>
              <a:latin typeface="Calibri" charset="0"/>
            </a:endParaRPr>
          </a:p>
        </p:txBody>
      </p:sp>
    </p:spTree>
    <p:extLst>
      <p:ext uri="{BB962C8B-B14F-4D97-AF65-F5344CB8AC3E}">
        <p14:creationId xmlns:p14="http://schemas.microsoft.com/office/powerpoint/2010/main" val="2239691715"/>
      </p:ext>
    </p:extLst>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E2674E7-8602-4331-A3AB-999945FB4BDB}"/>
              </a:ext>
            </a:extLst>
          </p:cNvPr>
          <p:cNvPicPr>
            <a:picLocks noChangeAspect="1"/>
          </p:cNvPicPr>
          <p:nvPr/>
        </p:nvPicPr>
        <p:blipFill>
          <a:blip r:embed="rId2"/>
          <a:stretch>
            <a:fillRect/>
          </a:stretch>
        </p:blipFill>
        <p:spPr>
          <a:xfrm>
            <a:off x="0" y="0"/>
            <a:ext cx="12192000" cy="1318095"/>
          </a:xfrm>
          <a:prstGeom prst="rect">
            <a:avLst/>
          </a:prstGeom>
        </p:spPr>
      </p:pic>
      <p:sp>
        <p:nvSpPr>
          <p:cNvPr id="2" name="TextBox 1">
            <a:extLst>
              <a:ext uri="{FF2B5EF4-FFF2-40B4-BE49-F238E27FC236}">
                <a16:creationId xmlns:a16="http://schemas.microsoft.com/office/drawing/2014/main" xmlns="" id="{8645F941-570E-4D83-940E-B65BE70F6DAD}"/>
              </a:ext>
            </a:extLst>
          </p:cNvPr>
          <p:cNvSpPr txBox="1"/>
          <p:nvPr/>
        </p:nvSpPr>
        <p:spPr>
          <a:xfrm>
            <a:off x="1827440" y="1990201"/>
            <a:ext cx="8537119" cy="1131079"/>
          </a:xfrm>
          <a:prstGeom prst="rect">
            <a:avLst/>
          </a:prstGeom>
          <a:noFill/>
          <a:ln w="38100">
            <a:solidFill>
              <a:srgbClr val="C00000"/>
            </a:solidFill>
          </a:ln>
        </p:spPr>
        <p:txBody>
          <a:bodyPr wrap="square" rtlCol="0">
            <a:spAutoFit/>
          </a:bodyPr>
          <a:lstStyle/>
          <a:p>
            <a:pPr marL="0" lvl="1" fontAlgn="base">
              <a:lnSpc>
                <a:spcPct val="150000"/>
              </a:lnSpc>
              <a:spcBef>
                <a:spcPts val="600"/>
              </a:spcBef>
              <a:spcAft>
                <a:spcPts val="600"/>
              </a:spcAft>
              <a:buClr>
                <a:srgbClr val="0000FF"/>
              </a:buClr>
              <a:defRPr/>
            </a:pPr>
            <a:r>
              <a:rPr lang="en-US" sz="2000" dirty="0">
                <a:solidFill>
                  <a:prstClr val="black"/>
                </a:solidFill>
                <a:latin typeface="Courier" charset="0"/>
                <a:ea typeface="ＭＳ Ｐゴシック" charset="0"/>
                <a:cs typeface="Courier" charset="0"/>
              </a:rPr>
              <a:t>cd </a:t>
            </a:r>
            <a:r>
              <a:rPr lang="en-US" sz="2000" b="1" dirty="0">
                <a:solidFill>
                  <a:srgbClr val="C00000"/>
                </a:solidFill>
                <a:latin typeface="Courier" charset="0"/>
                <a:ea typeface="ＭＳ Ｐゴシック" charset="0"/>
                <a:cs typeface="Courier" charset="0"/>
              </a:rPr>
              <a:t>~/</a:t>
            </a:r>
            <a:r>
              <a:rPr lang="en-US" sz="2000" b="1" dirty="0" err="1">
                <a:solidFill>
                  <a:srgbClr val="C00000"/>
                </a:solidFill>
                <a:latin typeface="Courier" charset="0"/>
                <a:ea typeface="ＭＳ Ｐゴシック" charset="0"/>
                <a:cs typeface="Courier" charset="0"/>
              </a:rPr>
              <a:t>Workshop_rnaseq</a:t>
            </a:r>
            <a:r>
              <a:rPr lang="en-US" sz="2000" b="1" dirty="0">
                <a:solidFill>
                  <a:srgbClr val="C00000"/>
                </a:solidFill>
                <a:latin typeface="Courier" charset="0"/>
                <a:ea typeface="ＭＳ Ｐゴシック" charset="0"/>
                <a:cs typeface="Courier" charset="0"/>
              </a:rPr>
              <a:t>/results/2020-10-26-trimmomatic</a:t>
            </a:r>
          </a:p>
          <a:p>
            <a:pPr marL="0" lvl="1" fontAlgn="base">
              <a:lnSpc>
                <a:spcPct val="150000"/>
              </a:lnSpc>
              <a:spcBef>
                <a:spcPts val="600"/>
              </a:spcBef>
              <a:spcAft>
                <a:spcPts val="600"/>
              </a:spcAft>
              <a:buClr>
                <a:srgbClr val="0000FF"/>
              </a:buClr>
              <a:defRPr/>
            </a:pPr>
            <a:r>
              <a:rPr lang="en-US" sz="2000" dirty="0" err="1">
                <a:solidFill>
                  <a:prstClr val="black"/>
                </a:solidFill>
                <a:latin typeface="Courier" charset="0"/>
                <a:ea typeface="ＭＳ Ｐゴシック" charset="0"/>
                <a:cs typeface="Calibri"/>
              </a:rPr>
              <a:t>multiqc</a:t>
            </a:r>
            <a:r>
              <a:rPr lang="en-US" sz="2000" dirty="0">
                <a:solidFill>
                  <a:prstClr val="black"/>
                </a:solidFill>
                <a:latin typeface="Courier" charset="0"/>
                <a:ea typeface="ＭＳ Ｐゴシック" charset="0"/>
                <a:cs typeface="Calibri"/>
              </a:rPr>
              <a:t> .</a:t>
            </a:r>
            <a:endParaRPr lang="en-US" sz="2000" dirty="0">
              <a:latin typeface="Calibri"/>
              <a:ea typeface="ＭＳ Ｐゴシック" charset="0"/>
              <a:cs typeface="Calibri"/>
            </a:endParaRPr>
          </a:p>
        </p:txBody>
      </p:sp>
      <p:sp>
        <p:nvSpPr>
          <p:cNvPr id="152577" name="Title 1"/>
          <p:cNvSpPr txBox="1">
            <a:spLocks/>
          </p:cNvSpPr>
          <p:nvPr/>
        </p:nvSpPr>
        <p:spPr bwMode="auto">
          <a:xfrm>
            <a:off x="0" y="421798"/>
            <a:ext cx="11750580" cy="132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base" hangingPunct="1">
              <a:lnSpc>
                <a:spcPct val="130000"/>
              </a:lnSpc>
              <a:spcBef>
                <a:spcPct val="0"/>
              </a:spcBef>
              <a:spcAft>
                <a:spcPct val="0"/>
              </a:spcAft>
            </a:pPr>
            <a:r>
              <a:rPr lang="en-US" sz="3600" b="1" dirty="0">
                <a:solidFill>
                  <a:srgbClr val="0000FF"/>
                </a:solidFill>
                <a:latin typeface="Times New Roman" panose="02020603050405020304" pitchFamily="18" charset="0"/>
                <a:cs typeface="Times New Roman" panose="02020603050405020304" pitchFamily="18" charset="0"/>
              </a:rPr>
              <a:t>Run </a:t>
            </a:r>
            <a:r>
              <a:rPr lang="en-US" sz="3600" b="1" dirty="0" err="1">
                <a:solidFill>
                  <a:srgbClr val="0000FF"/>
                </a:solidFill>
                <a:latin typeface="Times New Roman" panose="02020603050405020304" pitchFamily="18" charset="0"/>
                <a:cs typeface="Times New Roman" panose="02020603050405020304" pitchFamily="18" charset="0"/>
              </a:rPr>
              <a:t>multiqc</a:t>
            </a:r>
            <a:r>
              <a:rPr lang="en-US" sz="3600" b="1" dirty="0">
                <a:solidFill>
                  <a:srgbClr val="0000FF"/>
                </a:solidFill>
                <a:latin typeface="Times New Roman" panose="02020603050405020304" pitchFamily="18" charset="0"/>
                <a:cs typeface="Times New Roman" panose="02020603050405020304" pitchFamily="18" charset="0"/>
              </a:rPr>
              <a:t> on trimmed files in interactive mode</a:t>
            </a:r>
            <a:endParaRPr lang="en-US"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5037086"/>
      </p:ext>
    </p:extLst>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7C3CAC-0547-4A29-A175-8D81BE588224}"/>
              </a:ext>
            </a:extLst>
          </p:cNvPr>
          <p:cNvSpPr>
            <a:spLocks noGrp="1"/>
          </p:cNvSpPr>
          <p:nvPr>
            <p:ph type="title"/>
          </p:nvPr>
        </p:nvSpPr>
        <p:spPr>
          <a:xfrm>
            <a:off x="397093" y="411702"/>
            <a:ext cx="10515600" cy="1325563"/>
          </a:xfrm>
        </p:spPr>
        <p:txBody>
          <a:bodyPr>
            <a:normAutofit/>
          </a:bodyPr>
          <a:lstStyle/>
          <a:p>
            <a:pPr algn="ctr"/>
            <a:r>
              <a:rPr lang="en-US" sz="3600" b="1" dirty="0" err="1">
                <a:solidFill>
                  <a:srgbClr val="0000FF"/>
                </a:solidFill>
                <a:latin typeface="Times New Roman" panose="02020603050405020304" pitchFamily="18" charset="0"/>
                <a:cs typeface="Times New Roman" panose="02020603050405020304" pitchFamily="18" charset="0"/>
              </a:rPr>
              <a:t>Trimmomatic</a:t>
            </a:r>
            <a:r>
              <a:rPr lang="en-US" sz="3600" b="1" dirty="0">
                <a:solidFill>
                  <a:srgbClr val="0000FF"/>
                </a:solidFill>
                <a:latin typeface="Times New Roman" panose="02020603050405020304" pitchFamily="18" charset="0"/>
                <a:cs typeface="Times New Roman" panose="02020603050405020304" pitchFamily="18" charset="0"/>
              </a:rPr>
              <a:t> output example</a:t>
            </a:r>
          </a:p>
        </p:txBody>
      </p:sp>
      <p:sp>
        <p:nvSpPr>
          <p:cNvPr id="3" name="Content Placeholder 2">
            <a:extLst>
              <a:ext uri="{FF2B5EF4-FFF2-40B4-BE49-F238E27FC236}">
                <a16:creationId xmlns:a16="http://schemas.microsoft.com/office/drawing/2014/main" xmlns="" id="{57302AC5-F516-45F7-9039-7239661FF7C0}"/>
              </a:ext>
            </a:extLst>
          </p:cNvPr>
          <p:cNvSpPr>
            <a:spLocks noGrp="1"/>
          </p:cNvSpPr>
          <p:nvPr>
            <p:ph idx="1"/>
          </p:nvPr>
        </p:nvSpPr>
        <p:spPr>
          <a:xfrm>
            <a:off x="838200" y="1825625"/>
            <a:ext cx="10515600" cy="1753916"/>
          </a:xfrm>
        </p:spPr>
        <p:txBody>
          <a:bodyPr>
            <a:normAutofit/>
          </a:bodyPr>
          <a:lstStyle/>
          <a:p>
            <a:pPr lvl="1" eaLnBrk="1" fontAlgn="base" hangingPunct="1">
              <a:lnSpc>
                <a:spcPct val="150000"/>
              </a:lnSpc>
              <a:spcBef>
                <a:spcPts val="600"/>
              </a:spcBef>
              <a:spcAft>
                <a:spcPts val="600"/>
              </a:spcAft>
              <a:buClr>
                <a:srgbClr val="0000FF"/>
              </a:buClr>
              <a:buFont typeface="Wingdings" charset="2"/>
              <a:buChar char="v"/>
              <a:defRPr/>
            </a:pPr>
            <a:r>
              <a:rPr lang="en-US" sz="2000" dirty="0">
                <a:solidFill>
                  <a:srgbClr val="000000"/>
                </a:solidFill>
                <a:latin typeface="Times New Roman" panose="02020603050405020304" pitchFamily="18" charset="0"/>
                <a:cs typeface="Times New Roman" panose="02020603050405020304" pitchFamily="18" charset="0"/>
              </a:rPr>
              <a:t>Check SLURM job output files</a:t>
            </a:r>
          </a:p>
          <a:p>
            <a:pPr lvl="1" eaLnBrk="1" fontAlgn="base" hangingPunct="1">
              <a:lnSpc>
                <a:spcPct val="150000"/>
              </a:lnSpc>
              <a:spcBef>
                <a:spcPts val="600"/>
              </a:spcBef>
              <a:spcAft>
                <a:spcPts val="600"/>
              </a:spcAft>
              <a:buClr>
                <a:srgbClr val="0000FF"/>
              </a:buClr>
              <a:buFont typeface="Wingdings" charset="2"/>
              <a:buChar char="v"/>
              <a:defRPr/>
            </a:pPr>
            <a:r>
              <a:rPr lang="en-US" sz="2000" dirty="0">
                <a:solidFill>
                  <a:srgbClr val="000000"/>
                </a:solidFill>
                <a:latin typeface="Times New Roman" panose="02020603050405020304" pitchFamily="18" charset="0"/>
                <a:cs typeface="Times New Roman" panose="02020603050405020304" pitchFamily="18" charset="0"/>
              </a:rPr>
              <a:t>Check for new output files in </a:t>
            </a:r>
            <a:r>
              <a:rPr lang="en-US" sz="2000" dirty="0" err="1">
                <a:solidFill>
                  <a:srgbClr val="000000"/>
                </a:solidFill>
                <a:latin typeface="Times New Roman" panose="02020603050405020304" pitchFamily="18" charset="0"/>
                <a:cs typeface="Times New Roman" panose="02020603050405020304" pitchFamily="18" charset="0"/>
              </a:rPr>
              <a:t>fastqc-trimseq</a:t>
            </a:r>
            <a:r>
              <a:rPr lang="en-US" sz="2000" dirty="0">
                <a:solidFill>
                  <a:srgbClr val="000000"/>
                </a:solidFill>
                <a:latin typeface="Times New Roman" panose="02020603050405020304" pitchFamily="18" charset="0"/>
                <a:cs typeface="Times New Roman" panose="02020603050405020304" pitchFamily="18" charset="0"/>
              </a:rPr>
              <a:t>/ and </a:t>
            </a:r>
            <a:r>
              <a:rPr lang="en-US" sz="2000" dirty="0" err="1">
                <a:solidFill>
                  <a:srgbClr val="000000"/>
                </a:solidFill>
                <a:latin typeface="Times New Roman" panose="02020603050405020304" pitchFamily="18" charset="0"/>
                <a:cs typeface="Times New Roman" panose="02020603050405020304" pitchFamily="18" charset="0"/>
              </a:rPr>
              <a:t>trimmomatic</a:t>
            </a:r>
            <a:r>
              <a:rPr lang="en-US" sz="2000" dirty="0">
                <a:solidFill>
                  <a:srgbClr val="000000"/>
                </a:solidFill>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955C8539-DABB-49FC-B23D-67804482DDC6}"/>
              </a:ext>
            </a:extLst>
          </p:cNvPr>
          <p:cNvPicPr>
            <a:picLocks noChangeAspect="1"/>
          </p:cNvPicPr>
          <p:nvPr/>
        </p:nvPicPr>
        <p:blipFill rotWithShape="1">
          <a:blip r:embed="rId2"/>
          <a:srcRect l="1468" t="22151" r="24152" b="54592"/>
          <a:stretch/>
        </p:blipFill>
        <p:spPr>
          <a:xfrm>
            <a:off x="148457" y="3667901"/>
            <a:ext cx="11895085" cy="2479511"/>
          </a:xfrm>
          <a:prstGeom prst="rect">
            <a:avLst/>
          </a:prstGeom>
        </p:spPr>
      </p:pic>
      <p:pic>
        <p:nvPicPr>
          <p:cNvPr id="7" name="Picture 6">
            <a:extLst>
              <a:ext uri="{FF2B5EF4-FFF2-40B4-BE49-F238E27FC236}">
                <a16:creationId xmlns:a16="http://schemas.microsoft.com/office/drawing/2014/main" xmlns="" id="{4E98F372-4AB7-4C02-BB18-E6E54867A054}"/>
              </a:ext>
            </a:extLst>
          </p:cNvPr>
          <p:cNvPicPr>
            <a:picLocks noChangeAspect="1"/>
          </p:cNvPicPr>
          <p:nvPr/>
        </p:nvPicPr>
        <p:blipFill>
          <a:blip r:embed="rId3"/>
          <a:stretch>
            <a:fillRect/>
          </a:stretch>
        </p:blipFill>
        <p:spPr>
          <a:xfrm>
            <a:off x="-1" y="18559"/>
            <a:ext cx="12192000" cy="393143"/>
          </a:xfrm>
          <a:prstGeom prst="rect">
            <a:avLst/>
          </a:prstGeom>
        </p:spPr>
      </p:pic>
    </p:spTree>
    <p:extLst>
      <p:ext uri="{BB962C8B-B14F-4D97-AF65-F5344CB8AC3E}">
        <p14:creationId xmlns:p14="http://schemas.microsoft.com/office/powerpoint/2010/main" val="1878338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7C3CAC-0547-4A29-A175-8D81BE588224}"/>
              </a:ext>
            </a:extLst>
          </p:cNvPr>
          <p:cNvSpPr>
            <a:spLocks noGrp="1"/>
          </p:cNvSpPr>
          <p:nvPr>
            <p:ph type="title"/>
          </p:nvPr>
        </p:nvSpPr>
        <p:spPr>
          <a:xfrm>
            <a:off x="677118" y="476446"/>
            <a:ext cx="10515600" cy="1325563"/>
          </a:xfrm>
        </p:spPr>
        <p:txBody>
          <a:bodyPr>
            <a:normAutofit/>
          </a:bodyPr>
          <a:lstStyle/>
          <a:p>
            <a:pPr algn="ctr"/>
            <a:r>
              <a:rPr lang="en-US" sz="3600" b="1" dirty="0" err="1">
                <a:solidFill>
                  <a:srgbClr val="0000FF"/>
                </a:solidFill>
                <a:latin typeface="Times New Roman" panose="02020603050405020304" pitchFamily="18" charset="0"/>
                <a:cs typeface="Times New Roman" panose="02020603050405020304" pitchFamily="18" charset="0"/>
              </a:rPr>
              <a:t>Trimmomatic</a:t>
            </a:r>
            <a:r>
              <a:rPr lang="en-US" sz="3600" b="1" dirty="0">
                <a:solidFill>
                  <a:srgbClr val="0000FF"/>
                </a:solidFill>
                <a:latin typeface="Times New Roman" panose="02020603050405020304" pitchFamily="18" charset="0"/>
                <a:cs typeface="Times New Roman" panose="02020603050405020304" pitchFamily="18" charset="0"/>
              </a:rPr>
              <a:t> SLURM output</a:t>
            </a:r>
          </a:p>
        </p:txBody>
      </p:sp>
      <p:pic>
        <p:nvPicPr>
          <p:cNvPr id="7" name="Picture 6">
            <a:extLst>
              <a:ext uri="{FF2B5EF4-FFF2-40B4-BE49-F238E27FC236}">
                <a16:creationId xmlns:a16="http://schemas.microsoft.com/office/drawing/2014/main" xmlns="" id="{E58E04DE-4228-45B3-811E-FD29E6755E34}"/>
              </a:ext>
            </a:extLst>
          </p:cNvPr>
          <p:cNvPicPr>
            <a:picLocks noChangeAspect="1"/>
          </p:cNvPicPr>
          <p:nvPr/>
        </p:nvPicPr>
        <p:blipFill rotWithShape="1">
          <a:blip r:embed="rId2"/>
          <a:srcRect l="1361" t="71944" r="9897" b="7014"/>
          <a:stretch/>
        </p:blipFill>
        <p:spPr>
          <a:xfrm>
            <a:off x="91302" y="2755233"/>
            <a:ext cx="12009393" cy="1898375"/>
          </a:xfrm>
          <a:prstGeom prst="rect">
            <a:avLst/>
          </a:prstGeom>
        </p:spPr>
      </p:pic>
      <p:pic>
        <p:nvPicPr>
          <p:cNvPr id="5" name="Picture 4">
            <a:extLst>
              <a:ext uri="{FF2B5EF4-FFF2-40B4-BE49-F238E27FC236}">
                <a16:creationId xmlns:a16="http://schemas.microsoft.com/office/drawing/2014/main" xmlns="" id="{3A8A2CFA-2CB0-4A0E-8B81-F110D25E8C88}"/>
              </a:ext>
            </a:extLst>
          </p:cNvPr>
          <p:cNvPicPr>
            <a:picLocks noChangeAspect="1"/>
          </p:cNvPicPr>
          <p:nvPr/>
        </p:nvPicPr>
        <p:blipFill>
          <a:blip r:embed="rId3"/>
          <a:stretch>
            <a:fillRect/>
          </a:stretch>
        </p:blipFill>
        <p:spPr>
          <a:xfrm>
            <a:off x="0" y="66576"/>
            <a:ext cx="12192000" cy="393143"/>
          </a:xfrm>
          <a:prstGeom prst="rect">
            <a:avLst/>
          </a:prstGeom>
        </p:spPr>
      </p:pic>
    </p:spTree>
    <p:extLst>
      <p:ext uri="{BB962C8B-B14F-4D97-AF65-F5344CB8AC3E}">
        <p14:creationId xmlns:p14="http://schemas.microsoft.com/office/powerpoint/2010/main" val="2017697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3A30-EADC-4CCF-8081-2491B4D9B5E1}"/>
              </a:ext>
            </a:extLst>
          </p:cNvPr>
          <p:cNvSpPr>
            <a:spLocks noGrp="1"/>
          </p:cNvSpPr>
          <p:nvPr>
            <p:ph type="title"/>
          </p:nvPr>
        </p:nvSpPr>
        <p:spPr>
          <a:xfrm>
            <a:off x="745269" y="471320"/>
            <a:ext cx="10515600" cy="1325563"/>
          </a:xfrm>
        </p:spPr>
        <p:txBody>
          <a:bodyPr>
            <a:normAutofit/>
          </a:bodyPr>
          <a:lstStyle/>
          <a:p>
            <a:r>
              <a:rPr lang="en-US" sz="3600" b="1" dirty="0">
                <a:solidFill>
                  <a:srgbClr val="0000FF"/>
                </a:solidFill>
                <a:latin typeface="Times New Roman" panose="02020603050405020304" pitchFamily="18" charset="0"/>
                <a:cs typeface="Times New Roman" panose="02020603050405020304" pitchFamily="18" charset="0"/>
              </a:rPr>
              <a:t>Summary day 1 accomplishments</a:t>
            </a:r>
          </a:p>
        </p:txBody>
      </p:sp>
      <p:sp>
        <p:nvSpPr>
          <p:cNvPr id="3" name="Content Placeholder 2">
            <a:extLst>
              <a:ext uri="{FF2B5EF4-FFF2-40B4-BE49-F238E27FC236}">
                <a16:creationId xmlns:a16="http://schemas.microsoft.com/office/drawing/2014/main" xmlns="" id="{C90533DF-D776-4720-BD60-033BC74B3C8B}"/>
              </a:ext>
            </a:extLst>
          </p:cNvPr>
          <p:cNvSpPr>
            <a:spLocks noGrp="1"/>
          </p:cNvSpPr>
          <p:nvPr>
            <p:ph idx="1"/>
          </p:nvPr>
        </p:nvSpPr>
        <p:spPr>
          <a:xfrm>
            <a:off x="745269" y="1796884"/>
            <a:ext cx="10515600" cy="3264234"/>
          </a:xfrm>
        </p:spPr>
        <p:txBody>
          <a:bodyPr>
            <a:normAutofit/>
          </a:bodyPr>
          <a:lstStyle/>
          <a:p>
            <a:r>
              <a:rPr lang="en-US" sz="2000" dirty="0">
                <a:latin typeface="Times New Roman" panose="02020603050405020304" pitchFamily="18" charset="0"/>
                <a:cs typeface="Times New Roman" panose="02020603050405020304" pitchFamily="18" charset="0"/>
              </a:rPr>
              <a:t>Introduction to </a:t>
            </a:r>
            <a:r>
              <a:rPr lang="en-US" sz="2000" dirty="0" err="1">
                <a:latin typeface="Times New Roman" panose="02020603050405020304" pitchFamily="18" charset="0"/>
                <a:cs typeface="Times New Roman" panose="02020603050405020304" pitchFamily="18" charset="0"/>
              </a:rPr>
              <a:t>RNASeq</a:t>
            </a:r>
            <a:r>
              <a:rPr lang="en-US" sz="2000" dirty="0">
                <a:latin typeface="Times New Roman" panose="02020603050405020304" pitchFamily="18" charset="0"/>
                <a:cs typeface="Times New Roman" panose="02020603050405020304" pitchFamily="18" charset="0"/>
              </a:rPr>
              <a:t> analysis</a:t>
            </a:r>
          </a:p>
          <a:p>
            <a:r>
              <a:rPr lang="en-US" sz="2000" dirty="0">
                <a:latin typeface="Times New Roman" panose="02020603050405020304" pitchFamily="18" charset="0"/>
                <a:cs typeface="Times New Roman" panose="02020603050405020304" pitchFamily="18" charset="0"/>
              </a:rPr>
              <a:t>Data quality check using </a:t>
            </a:r>
            <a:r>
              <a:rPr lang="en-US" sz="2000" dirty="0" err="1">
                <a:latin typeface="Times New Roman" panose="02020603050405020304" pitchFamily="18" charset="0"/>
                <a:cs typeface="Times New Roman" panose="02020603050405020304" pitchFamily="18" charset="0"/>
              </a:rPr>
              <a:t>FastQC</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Summary of </a:t>
            </a:r>
            <a:r>
              <a:rPr lang="en-US" sz="2000" dirty="0" err="1">
                <a:latin typeface="Times New Roman" panose="02020603050405020304" pitchFamily="18" charset="0"/>
                <a:cs typeface="Times New Roman" panose="02020603050405020304" pitchFamily="18" charset="0"/>
              </a:rPr>
              <a:t>FastQC</a:t>
            </a:r>
            <a:r>
              <a:rPr lang="en-US" sz="2000" dirty="0">
                <a:latin typeface="Times New Roman" panose="02020603050405020304" pitchFamily="18" charset="0"/>
                <a:cs typeface="Times New Roman" panose="02020603050405020304" pitchFamily="18" charset="0"/>
              </a:rPr>
              <a:t> reports using </a:t>
            </a:r>
            <a:r>
              <a:rPr lang="en-US" sz="2000" dirty="0" err="1">
                <a:latin typeface="Times New Roman" panose="02020603050405020304" pitchFamily="18" charset="0"/>
                <a:cs typeface="Times New Roman" panose="02020603050405020304" pitchFamily="18" charset="0"/>
              </a:rPr>
              <a:t>MultiQC</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Trimming of low quality and adapter bases using </a:t>
            </a:r>
            <a:r>
              <a:rPr lang="en-US" sz="2000" dirty="0" err="1">
                <a:latin typeface="Times New Roman" panose="02020603050405020304" pitchFamily="18" charset="0"/>
                <a:cs typeface="Times New Roman" panose="02020603050405020304" pitchFamily="18" charset="0"/>
              </a:rPr>
              <a:t>trimmomatic</a:t>
            </a:r>
            <a:endParaRPr lang="en-US" sz="2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679B32A6-6BCB-4FA7-9257-D667F7B0C220}"/>
              </a:ext>
            </a:extLst>
          </p:cNvPr>
          <p:cNvPicPr>
            <a:picLocks noChangeAspect="1"/>
          </p:cNvPicPr>
          <p:nvPr/>
        </p:nvPicPr>
        <p:blipFill>
          <a:blip r:embed="rId2"/>
          <a:stretch>
            <a:fillRect/>
          </a:stretch>
        </p:blipFill>
        <p:spPr>
          <a:xfrm>
            <a:off x="11151" y="11151"/>
            <a:ext cx="12192000" cy="393143"/>
          </a:xfrm>
          <a:prstGeom prst="rect">
            <a:avLst/>
          </a:prstGeom>
        </p:spPr>
      </p:pic>
    </p:spTree>
    <p:extLst>
      <p:ext uri="{BB962C8B-B14F-4D97-AF65-F5344CB8AC3E}">
        <p14:creationId xmlns:p14="http://schemas.microsoft.com/office/powerpoint/2010/main" val="3302477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F3073B9-7915-41EB-8A53-4A661ADBF78E}"/>
              </a:ext>
            </a:extLst>
          </p:cNvPr>
          <p:cNvSpPr txBox="1"/>
          <p:nvPr/>
        </p:nvSpPr>
        <p:spPr>
          <a:xfrm>
            <a:off x="1121235" y="5812494"/>
            <a:ext cx="4931146" cy="949680"/>
          </a:xfrm>
          <a:prstGeom prst="rect">
            <a:avLst/>
          </a:prstGeom>
          <a:noFill/>
          <a:ln w="38100">
            <a:solidFill>
              <a:srgbClr val="C00000"/>
            </a:solidFill>
          </a:ln>
        </p:spPr>
        <p:txBody>
          <a:bodyPr wrap="square" rtlCol="0">
            <a:spAutoFit/>
          </a:bodyPr>
          <a:lstStyle/>
          <a:p>
            <a:endParaRPr lang="en-US" dirty="0"/>
          </a:p>
        </p:txBody>
      </p:sp>
      <p:sp>
        <p:nvSpPr>
          <p:cNvPr id="4" name="TextBox 3">
            <a:extLst>
              <a:ext uri="{FF2B5EF4-FFF2-40B4-BE49-F238E27FC236}">
                <a16:creationId xmlns:a16="http://schemas.microsoft.com/office/drawing/2014/main" xmlns="" id="{6A63F0C9-7110-4F89-A581-7670BCFB9688}"/>
              </a:ext>
            </a:extLst>
          </p:cNvPr>
          <p:cNvSpPr txBox="1"/>
          <p:nvPr/>
        </p:nvSpPr>
        <p:spPr>
          <a:xfrm>
            <a:off x="1121235" y="5779502"/>
            <a:ext cx="7034213" cy="1015663"/>
          </a:xfrm>
          <a:prstGeom prst="rect">
            <a:avLst/>
          </a:prstGeom>
          <a:noFill/>
        </p:spPr>
        <p:txBody>
          <a:bodyPr wrap="square" rtlCol="0">
            <a:spAutoFit/>
          </a:bodyPr>
          <a:lstStyle/>
          <a:p>
            <a:r>
              <a:rPr lang="en-US" sz="2000" dirty="0">
                <a:latin typeface="Courier New" panose="02070309020205020404" pitchFamily="49" charset="0"/>
                <a:cs typeface="Courier New" panose="02070309020205020404" pitchFamily="49" charset="0"/>
              </a:rPr>
              <a:t>cd ~/workshop_RNASeq_2020/data</a:t>
            </a:r>
          </a:p>
          <a:p>
            <a:r>
              <a:rPr lang="en-US" sz="2000" dirty="0" err="1">
                <a:latin typeface="Courier New" panose="02070309020205020404" pitchFamily="49" charset="0"/>
                <a:cs typeface="Courier New" panose="02070309020205020404" pitchFamily="49" charset="0"/>
              </a:rPr>
              <a:t>wget</a:t>
            </a:r>
            <a:r>
              <a:rPr lang="en-US" sz="2000" dirty="0">
                <a:latin typeface="Courier New" panose="02070309020205020404" pitchFamily="49" charset="0"/>
                <a:cs typeface="Courier New" panose="02070309020205020404" pitchFamily="49" charset="0"/>
              </a:rPr>
              <a:t> path/to/data/on/workshop </a:t>
            </a:r>
          </a:p>
          <a:p>
            <a:r>
              <a:rPr lang="en-US" sz="2000" dirty="0">
                <a:latin typeface="Courier New" panose="02070309020205020404" pitchFamily="49" charset="0"/>
                <a:cs typeface="Courier New" panose="02070309020205020404" pitchFamily="49" charset="0"/>
              </a:rPr>
              <a:t>unzip data.zip</a:t>
            </a:r>
          </a:p>
        </p:txBody>
      </p:sp>
      <p:sp>
        <p:nvSpPr>
          <p:cNvPr id="2" name="Title 1">
            <a:extLst>
              <a:ext uri="{FF2B5EF4-FFF2-40B4-BE49-F238E27FC236}">
                <a16:creationId xmlns:a16="http://schemas.microsoft.com/office/drawing/2014/main" xmlns="" id="{66F5E0B4-98EF-4B19-B6EA-A1525E896595}"/>
              </a:ext>
            </a:extLst>
          </p:cNvPr>
          <p:cNvSpPr>
            <a:spLocks noGrp="1"/>
          </p:cNvSpPr>
          <p:nvPr>
            <p:ph type="title"/>
          </p:nvPr>
        </p:nvSpPr>
        <p:spPr>
          <a:xfrm>
            <a:off x="838200" y="365125"/>
            <a:ext cx="10515600" cy="1047889"/>
          </a:xfrm>
        </p:spPr>
        <p:txBody>
          <a:bodyPr>
            <a:normAutofit/>
          </a:bodyPr>
          <a:lstStyle/>
          <a:p>
            <a:r>
              <a:rPr lang="en-US" sz="3600" b="1" dirty="0">
                <a:solidFill>
                  <a:srgbClr val="0000FF"/>
                </a:solidFill>
                <a:latin typeface="Times New Roman" panose="02020603050405020304" pitchFamily="18" charset="0"/>
                <a:cs typeface="Times New Roman" panose="02020603050405020304" pitchFamily="18" charset="0"/>
              </a:rPr>
              <a:t>Workshop dataset to be used for analysis</a:t>
            </a:r>
          </a:p>
        </p:txBody>
      </p:sp>
      <p:sp>
        <p:nvSpPr>
          <p:cNvPr id="3" name="Content Placeholder 2">
            <a:extLst>
              <a:ext uri="{FF2B5EF4-FFF2-40B4-BE49-F238E27FC236}">
                <a16:creationId xmlns:a16="http://schemas.microsoft.com/office/drawing/2014/main" xmlns="" id="{E8C15902-1FBC-4DA4-9A70-6E8AC19E01AF}"/>
              </a:ext>
            </a:extLst>
          </p:cNvPr>
          <p:cNvSpPr>
            <a:spLocks noGrp="1"/>
          </p:cNvSpPr>
          <p:nvPr>
            <p:ph idx="1"/>
          </p:nvPr>
        </p:nvSpPr>
        <p:spPr>
          <a:xfrm>
            <a:off x="1014761" y="1825625"/>
            <a:ext cx="11009912" cy="4351338"/>
          </a:xfrm>
        </p:spPr>
        <p:txBody>
          <a:bodyPr>
            <a:normAutofit/>
          </a:bodyPr>
          <a:lstStyle/>
          <a:p>
            <a:r>
              <a:rPr lang="en-US" sz="2400" dirty="0">
                <a:latin typeface="Times New Roman" panose="02020603050405020304" pitchFamily="18" charset="0"/>
                <a:cs typeface="Times New Roman" panose="02020603050405020304" pitchFamily="18" charset="0"/>
              </a:rPr>
              <a:t>Honeybee </a:t>
            </a:r>
            <a:r>
              <a:rPr lang="en-US" sz="2400" dirty="0" err="1">
                <a:latin typeface="Times New Roman" panose="02020603050405020304" pitchFamily="18" charset="0"/>
                <a:cs typeface="Times New Roman" panose="02020603050405020304" pitchFamily="18" charset="0"/>
              </a:rPr>
              <a:t>RNASeq</a:t>
            </a:r>
            <a:r>
              <a:rPr lang="en-US" sz="2400" dirty="0">
                <a:latin typeface="Times New Roman" panose="02020603050405020304" pitchFamily="18" charset="0"/>
                <a:cs typeface="Times New Roman" panose="02020603050405020304" pitchFamily="18" charset="0"/>
              </a:rPr>
              <a:t> experiment</a:t>
            </a:r>
          </a:p>
          <a:p>
            <a:r>
              <a:rPr lang="en-US" sz="2400" dirty="0">
                <a:latin typeface="Times New Roman" panose="02020603050405020304" pitchFamily="18" charset="0"/>
                <a:cs typeface="Times New Roman" panose="02020603050405020304" pitchFamily="18" charset="0"/>
              </a:rPr>
              <a:t>Controls (workers from colonies with open brood and uncaged queen) – 3 Reps </a:t>
            </a:r>
          </a:p>
          <a:p>
            <a:r>
              <a:rPr lang="en-US" sz="2400" dirty="0">
                <a:latin typeface="Times New Roman" panose="02020603050405020304" pitchFamily="18" charset="0"/>
                <a:cs typeface="Times New Roman" panose="02020603050405020304" pitchFamily="18" charset="0"/>
              </a:rPr>
              <a:t>Treatments (workers from colonies with no open brood and caged queen) – 3 Reps </a:t>
            </a:r>
          </a:p>
          <a:p>
            <a:r>
              <a:rPr lang="en-US" sz="2400" dirty="0">
                <a:latin typeface="Times New Roman" panose="02020603050405020304" pitchFamily="18" charset="0"/>
                <a:cs typeface="Times New Roman" panose="02020603050405020304" pitchFamily="18" charset="0"/>
              </a:rPr>
              <a:t>Illumina Paired end dataset</a:t>
            </a:r>
          </a:p>
          <a:p>
            <a:r>
              <a:rPr lang="en-US" sz="2400" dirty="0">
                <a:latin typeface="Times New Roman" panose="02020603050405020304" pitchFamily="18" charset="0"/>
                <a:cs typeface="Times New Roman" panose="02020603050405020304" pitchFamily="18" charset="0"/>
              </a:rPr>
              <a:t>Read length 100 bp</a:t>
            </a:r>
          </a:p>
          <a:p>
            <a:r>
              <a:rPr lang="en-US" sz="2400" dirty="0">
                <a:latin typeface="Times New Roman" panose="02020603050405020304" pitchFamily="18" charset="0"/>
                <a:cs typeface="Times New Roman" panose="02020603050405020304" pitchFamily="18" charset="0"/>
              </a:rPr>
              <a:t>Number of reads – 100,000</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Download from the workshop website to the data folder inside the workshop folder</a:t>
            </a:r>
          </a:p>
        </p:txBody>
      </p:sp>
      <p:pic>
        <p:nvPicPr>
          <p:cNvPr id="8" name="Picture 7">
            <a:extLst>
              <a:ext uri="{FF2B5EF4-FFF2-40B4-BE49-F238E27FC236}">
                <a16:creationId xmlns:a16="http://schemas.microsoft.com/office/drawing/2014/main" xmlns="" id="{AD08B79F-336B-4483-9FAD-9E7A18A73E7F}"/>
              </a:ext>
            </a:extLst>
          </p:cNvPr>
          <p:cNvPicPr>
            <a:picLocks noChangeAspect="1"/>
          </p:cNvPicPr>
          <p:nvPr/>
        </p:nvPicPr>
        <p:blipFill>
          <a:blip r:embed="rId3"/>
          <a:stretch>
            <a:fillRect/>
          </a:stretch>
        </p:blipFill>
        <p:spPr>
          <a:xfrm>
            <a:off x="0" y="95826"/>
            <a:ext cx="12192000" cy="393143"/>
          </a:xfrm>
          <a:prstGeom prst="rect">
            <a:avLst/>
          </a:prstGeom>
        </p:spPr>
      </p:pic>
    </p:spTree>
    <p:extLst>
      <p:ext uri="{BB962C8B-B14F-4D97-AF65-F5344CB8AC3E}">
        <p14:creationId xmlns:p14="http://schemas.microsoft.com/office/powerpoint/2010/main" val="3302389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97D52A-590C-4794-89D4-1D8094FF222F}"/>
              </a:ext>
            </a:extLst>
          </p:cNvPr>
          <p:cNvSpPr>
            <a:spLocks noGrp="1"/>
          </p:cNvSpPr>
          <p:nvPr>
            <p:ph type="title"/>
          </p:nvPr>
        </p:nvSpPr>
        <p:spPr>
          <a:xfrm>
            <a:off x="2138680" y="325519"/>
            <a:ext cx="8509000" cy="1325563"/>
          </a:xfrm>
        </p:spPr>
        <p:txBody>
          <a:bodyPr>
            <a:normAutofit/>
          </a:bodyPr>
          <a:lstStyle/>
          <a:p>
            <a:r>
              <a:rPr lang="en-US" sz="3600" b="1" dirty="0">
                <a:solidFill>
                  <a:srgbClr val="0000FF"/>
                </a:solidFill>
                <a:latin typeface="Times New Roman" panose="02020603050405020304" pitchFamily="18" charset="0"/>
                <a:cs typeface="Times New Roman" panose="02020603050405020304" pitchFamily="18" charset="0"/>
              </a:rPr>
              <a:t>Overview of </a:t>
            </a:r>
            <a:r>
              <a:rPr lang="en-US" sz="3600" b="1" dirty="0" err="1">
                <a:solidFill>
                  <a:srgbClr val="0000FF"/>
                </a:solidFill>
                <a:latin typeface="Times New Roman" panose="02020603050405020304" pitchFamily="18" charset="0"/>
                <a:cs typeface="Times New Roman" panose="02020603050405020304" pitchFamily="18" charset="0"/>
              </a:rPr>
              <a:t>RNASeq</a:t>
            </a:r>
            <a:r>
              <a:rPr lang="en-US" sz="3600" b="1" dirty="0">
                <a:solidFill>
                  <a:srgbClr val="0000FF"/>
                </a:solidFill>
                <a:latin typeface="Times New Roman" panose="02020603050405020304" pitchFamily="18" charset="0"/>
                <a:cs typeface="Times New Roman" panose="02020603050405020304" pitchFamily="18" charset="0"/>
              </a:rPr>
              <a:t> analysis workflow</a:t>
            </a:r>
          </a:p>
        </p:txBody>
      </p:sp>
      <p:sp>
        <p:nvSpPr>
          <p:cNvPr id="8" name="Rectangle 7">
            <a:extLst>
              <a:ext uri="{FF2B5EF4-FFF2-40B4-BE49-F238E27FC236}">
                <a16:creationId xmlns:a16="http://schemas.microsoft.com/office/drawing/2014/main" xmlns="" id="{4ED2084D-BBD1-46EC-8C0A-180C670B3233}"/>
              </a:ext>
            </a:extLst>
          </p:cNvPr>
          <p:cNvSpPr/>
          <p:nvPr/>
        </p:nvSpPr>
        <p:spPr>
          <a:xfrm>
            <a:off x="5310119" y="1690688"/>
            <a:ext cx="1248597" cy="36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Reads</a:t>
            </a:r>
          </a:p>
        </p:txBody>
      </p:sp>
      <p:sp>
        <p:nvSpPr>
          <p:cNvPr id="9" name="Rectangle 8">
            <a:extLst>
              <a:ext uri="{FF2B5EF4-FFF2-40B4-BE49-F238E27FC236}">
                <a16:creationId xmlns:a16="http://schemas.microsoft.com/office/drawing/2014/main" xmlns="" id="{47FB7E97-3351-4FF4-A083-FFD3DA902298}"/>
              </a:ext>
            </a:extLst>
          </p:cNvPr>
          <p:cNvSpPr/>
          <p:nvPr/>
        </p:nvSpPr>
        <p:spPr>
          <a:xfrm>
            <a:off x="4845572" y="2702767"/>
            <a:ext cx="2177695" cy="686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Alignment to reference genome</a:t>
            </a:r>
          </a:p>
        </p:txBody>
      </p:sp>
      <p:cxnSp>
        <p:nvCxnSpPr>
          <p:cNvPr id="10" name="Straight Arrow Connector 9">
            <a:extLst>
              <a:ext uri="{FF2B5EF4-FFF2-40B4-BE49-F238E27FC236}">
                <a16:creationId xmlns:a16="http://schemas.microsoft.com/office/drawing/2014/main" xmlns="" id="{B30A6B13-4C9F-410B-854E-C0DE0D25D759}"/>
              </a:ext>
            </a:extLst>
          </p:cNvPr>
          <p:cNvCxnSpPr/>
          <p:nvPr/>
        </p:nvCxnSpPr>
        <p:spPr>
          <a:xfrm>
            <a:off x="5934419" y="2141903"/>
            <a:ext cx="0" cy="42238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7C94BBC8-E42E-47A6-A4D8-B5BC25EDF36A}"/>
              </a:ext>
            </a:extLst>
          </p:cNvPr>
          <p:cNvSpPr/>
          <p:nvPr/>
        </p:nvSpPr>
        <p:spPr>
          <a:xfrm>
            <a:off x="4845571" y="4268005"/>
            <a:ext cx="2177695" cy="686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Gene/Transcript abundance</a:t>
            </a:r>
          </a:p>
        </p:txBody>
      </p:sp>
      <p:sp>
        <p:nvSpPr>
          <p:cNvPr id="12" name="Rectangle 11">
            <a:extLst>
              <a:ext uri="{FF2B5EF4-FFF2-40B4-BE49-F238E27FC236}">
                <a16:creationId xmlns:a16="http://schemas.microsoft.com/office/drawing/2014/main" xmlns="" id="{CED5C5B4-D684-4403-9F24-7A1D7175F351}"/>
              </a:ext>
            </a:extLst>
          </p:cNvPr>
          <p:cNvSpPr/>
          <p:nvPr/>
        </p:nvSpPr>
        <p:spPr>
          <a:xfrm>
            <a:off x="4742682" y="5845383"/>
            <a:ext cx="2521563" cy="686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Differentially expressed genes/transcripts</a:t>
            </a:r>
          </a:p>
        </p:txBody>
      </p:sp>
      <p:cxnSp>
        <p:nvCxnSpPr>
          <p:cNvPr id="13" name="Straight Arrow Connector 12">
            <a:extLst>
              <a:ext uri="{FF2B5EF4-FFF2-40B4-BE49-F238E27FC236}">
                <a16:creationId xmlns:a16="http://schemas.microsoft.com/office/drawing/2014/main" xmlns="" id="{7174E51B-EBE9-4EF8-A993-D8B76DE4B444}"/>
              </a:ext>
            </a:extLst>
          </p:cNvPr>
          <p:cNvCxnSpPr/>
          <p:nvPr/>
        </p:nvCxnSpPr>
        <p:spPr>
          <a:xfrm>
            <a:off x="5934419" y="3551796"/>
            <a:ext cx="0" cy="42238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C0C33127-C84D-4109-A8AC-E2569867786D}"/>
              </a:ext>
            </a:extLst>
          </p:cNvPr>
          <p:cNvCxnSpPr/>
          <p:nvPr/>
        </p:nvCxnSpPr>
        <p:spPr>
          <a:xfrm>
            <a:off x="5934419" y="5144260"/>
            <a:ext cx="0" cy="42238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8BE93A33-23F4-4C69-AA48-9C9397CC6963}"/>
              </a:ext>
            </a:extLst>
          </p:cNvPr>
          <p:cNvPicPr>
            <a:picLocks noChangeAspect="1"/>
          </p:cNvPicPr>
          <p:nvPr/>
        </p:nvPicPr>
        <p:blipFill>
          <a:blip r:embed="rId2"/>
          <a:stretch>
            <a:fillRect/>
          </a:stretch>
        </p:blipFill>
        <p:spPr>
          <a:xfrm>
            <a:off x="0" y="83371"/>
            <a:ext cx="12192000" cy="393143"/>
          </a:xfrm>
          <a:prstGeom prst="rect">
            <a:avLst/>
          </a:prstGeom>
        </p:spPr>
      </p:pic>
    </p:spTree>
    <p:extLst>
      <p:ext uri="{BB962C8B-B14F-4D97-AF65-F5344CB8AC3E}">
        <p14:creationId xmlns:p14="http://schemas.microsoft.com/office/powerpoint/2010/main" val="4219503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97D52A-590C-4794-89D4-1D8094FF222F}"/>
              </a:ext>
            </a:extLst>
          </p:cNvPr>
          <p:cNvSpPr>
            <a:spLocks noGrp="1"/>
          </p:cNvSpPr>
          <p:nvPr>
            <p:ph type="title"/>
          </p:nvPr>
        </p:nvSpPr>
        <p:spPr>
          <a:xfrm>
            <a:off x="2997517" y="200939"/>
            <a:ext cx="6979603" cy="1325563"/>
          </a:xfrm>
        </p:spPr>
        <p:txBody>
          <a:bodyPr>
            <a:normAutofit/>
          </a:bodyPr>
          <a:lstStyle/>
          <a:p>
            <a:r>
              <a:rPr lang="en-US" sz="3600" b="1" dirty="0">
                <a:solidFill>
                  <a:srgbClr val="0000FF"/>
                </a:solidFill>
                <a:latin typeface="Times New Roman" panose="02020603050405020304" pitchFamily="18" charset="0"/>
                <a:cs typeface="Times New Roman" panose="02020603050405020304" pitchFamily="18" charset="0"/>
              </a:rPr>
              <a:t>Quality Control of FASTQ files</a:t>
            </a:r>
          </a:p>
        </p:txBody>
      </p:sp>
      <p:sp>
        <p:nvSpPr>
          <p:cNvPr id="8" name="Rectangle 7">
            <a:extLst>
              <a:ext uri="{FF2B5EF4-FFF2-40B4-BE49-F238E27FC236}">
                <a16:creationId xmlns:a16="http://schemas.microsoft.com/office/drawing/2014/main" xmlns="" id="{4ED2084D-BBD1-46EC-8C0A-180C670B3233}"/>
              </a:ext>
            </a:extLst>
          </p:cNvPr>
          <p:cNvSpPr/>
          <p:nvPr/>
        </p:nvSpPr>
        <p:spPr>
          <a:xfrm>
            <a:off x="5299959" y="1381149"/>
            <a:ext cx="1248597" cy="36668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Reads</a:t>
            </a:r>
          </a:p>
        </p:txBody>
      </p:sp>
      <p:sp>
        <p:nvSpPr>
          <p:cNvPr id="9" name="Rectangle 8">
            <a:extLst>
              <a:ext uri="{FF2B5EF4-FFF2-40B4-BE49-F238E27FC236}">
                <a16:creationId xmlns:a16="http://schemas.microsoft.com/office/drawing/2014/main" xmlns="" id="{47FB7E97-3351-4FF4-A083-FFD3DA902298}"/>
              </a:ext>
            </a:extLst>
          </p:cNvPr>
          <p:cNvSpPr/>
          <p:nvPr/>
        </p:nvSpPr>
        <p:spPr>
          <a:xfrm>
            <a:off x="4835412" y="3192652"/>
            <a:ext cx="2177695" cy="686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Alignment to reference genome</a:t>
            </a:r>
          </a:p>
        </p:txBody>
      </p:sp>
      <p:cxnSp>
        <p:nvCxnSpPr>
          <p:cNvPr id="10" name="Straight Arrow Connector 9">
            <a:extLst>
              <a:ext uri="{FF2B5EF4-FFF2-40B4-BE49-F238E27FC236}">
                <a16:creationId xmlns:a16="http://schemas.microsoft.com/office/drawing/2014/main" xmlns="" id="{B30A6B13-4C9F-410B-854E-C0DE0D25D759}"/>
              </a:ext>
            </a:extLst>
          </p:cNvPr>
          <p:cNvCxnSpPr/>
          <p:nvPr/>
        </p:nvCxnSpPr>
        <p:spPr>
          <a:xfrm>
            <a:off x="5924259" y="2684178"/>
            <a:ext cx="0" cy="42238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7C94BBC8-E42E-47A6-A4D8-B5BC25EDF36A}"/>
              </a:ext>
            </a:extLst>
          </p:cNvPr>
          <p:cNvSpPr/>
          <p:nvPr/>
        </p:nvSpPr>
        <p:spPr>
          <a:xfrm>
            <a:off x="4835411" y="4515000"/>
            <a:ext cx="2177695" cy="686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Gene/Transcript abundance</a:t>
            </a:r>
          </a:p>
        </p:txBody>
      </p:sp>
      <p:sp>
        <p:nvSpPr>
          <p:cNvPr id="12" name="Rectangle 11">
            <a:extLst>
              <a:ext uri="{FF2B5EF4-FFF2-40B4-BE49-F238E27FC236}">
                <a16:creationId xmlns:a16="http://schemas.microsoft.com/office/drawing/2014/main" xmlns="" id="{CED5C5B4-D684-4403-9F24-7A1D7175F351}"/>
              </a:ext>
            </a:extLst>
          </p:cNvPr>
          <p:cNvSpPr/>
          <p:nvPr/>
        </p:nvSpPr>
        <p:spPr>
          <a:xfrm>
            <a:off x="4732522" y="5873298"/>
            <a:ext cx="2521563" cy="686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Differentially expressed genes/transcripts</a:t>
            </a:r>
          </a:p>
        </p:txBody>
      </p:sp>
      <p:cxnSp>
        <p:nvCxnSpPr>
          <p:cNvPr id="13" name="Straight Arrow Connector 12">
            <a:extLst>
              <a:ext uri="{FF2B5EF4-FFF2-40B4-BE49-F238E27FC236}">
                <a16:creationId xmlns:a16="http://schemas.microsoft.com/office/drawing/2014/main" xmlns="" id="{7174E51B-EBE9-4EF8-A993-D8B76DE4B444}"/>
              </a:ext>
            </a:extLst>
          </p:cNvPr>
          <p:cNvCxnSpPr/>
          <p:nvPr/>
        </p:nvCxnSpPr>
        <p:spPr>
          <a:xfrm>
            <a:off x="5924259" y="3975009"/>
            <a:ext cx="0" cy="42238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C0C33127-C84D-4109-A8AC-E2569867786D}"/>
              </a:ext>
            </a:extLst>
          </p:cNvPr>
          <p:cNvCxnSpPr/>
          <p:nvPr/>
        </p:nvCxnSpPr>
        <p:spPr>
          <a:xfrm>
            <a:off x="5924259" y="5391255"/>
            <a:ext cx="0" cy="42238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xmlns="" id="{F4B165BA-9FA9-45A8-85D3-684CB24FF055}"/>
              </a:ext>
            </a:extLst>
          </p:cNvPr>
          <p:cNvSpPr/>
          <p:nvPr/>
        </p:nvSpPr>
        <p:spPr>
          <a:xfrm>
            <a:off x="5049992" y="2261243"/>
            <a:ext cx="1748529" cy="36668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Quality check</a:t>
            </a:r>
          </a:p>
        </p:txBody>
      </p:sp>
      <p:cxnSp>
        <p:nvCxnSpPr>
          <p:cNvPr id="16" name="Straight Arrow Connector 15">
            <a:extLst>
              <a:ext uri="{FF2B5EF4-FFF2-40B4-BE49-F238E27FC236}">
                <a16:creationId xmlns:a16="http://schemas.microsoft.com/office/drawing/2014/main" xmlns="" id="{C43087FD-0B4A-4AAB-8373-8B30E272030D}"/>
              </a:ext>
            </a:extLst>
          </p:cNvPr>
          <p:cNvCxnSpPr/>
          <p:nvPr/>
        </p:nvCxnSpPr>
        <p:spPr>
          <a:xfrm>
            <a:off x="5924256" y="1793591"/>
            <a:ext cx="0" cy="42238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BF609230-E351-4E8F-B66D-9EB19D1E81C1}"/>
              </a:ext>
            </a:extLst>
          </p:cNvPr>
          <p:cNvPicPr>
            <a:picLocks noChangeAspect="1"/>
          </p:cNvPicPr>
          <p:nvPr/>
        </p:nvPicPr>
        <p:blipFill>
          <a:blip r:embed="rId2"/>
          <a:stretch>
            <a:fillRect/>
          </a:stretch>
        </p:blipFill>
        <p:spPr>
          <a:xfrm>
            <a:off x="0" y="11255"/>
            <a:ext cx="12192000" cy="393143"/>
          </a:xfrm>
          <a:prstGeom prst="rect">
            <a:avLst/>
          </a:prstGeom>
        </p:spPr>
      </p:pic>
    </p:spTree>
    <p:extLst>
      <p:ext uri="{BB962C8B-B14F-4D97-AF65-F5344CB8AC3E}">
        <p14:creationId xmlns:p14="http://schemas.microsoft.com/office/powerpoint/2010/main" val="2419641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1D718-CA58-4905-966E-1D25EC334334}"/>
              </a:ext>
            </a:extLst>
          </p:cNvPr>
          <p:cNvSpPr>
            <a:spLocks noGrp="1"/>
          </p:cNvSpPr>
          <p:nvPr>
            <p:ph type="title"/>
          </p:nvPr>
        </p:nvSpPr>
        <p:spPr/>
        <p:txBody>
          <a:bodyPr>
            <a:normAutofit/>
          </a:bodyPr>
          <a:lstStyle/>
          <a:p>
            <a:r>
              <a:rPr lang="en-US" sz="3600" b="1" dirty="0">
                <a:solidFill>
                  <a:srgbClr val="0000FF"/>
                </a:solidFill>
                <a:latin typeface="Times New Roman" panose="02020603050405020304" pitchFamily="18" charset="0"/>
                <a:cs typeface="Times New Roman" panose="02020603050405020304" pitchFamily="18" charset="0"/>
              </a:rPr>
              <a:t>Run </a:t>
            </a:r>
            <a:r>
              <a:rPr lang="en-US" sz="3600" b="1" dirty="0" err="1">
                <a:solidFill>
                  <a:srgbClr val="0000FF"/>
                </a:solidFill>
                <a:latin typeface="Times New Roman" panose="02020603050405020304" pitchFamily="18" charset="0"/>
                <a:cs typeface="Times New Roman" panose="02020603050405020304" pitchFamily="18" charset="0"/>
              </a:rPr>
              <a:t>FastQC</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03DB80C7-9B17-4AC6-8682-65C35E0BEBE3}"/>
              </a:ext>
            </a:extLst>
          </p:cNvPr>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Two ways to run </a:t>
            </a:r>
            <a:r>
              <a:rPr lang="en-US" sz="2400" dirty="0" err="1">
                <a:latin typeface="Times New Roman" panose="02020603050405020304" pitchFamily="18" charset="0"/>
                <a:cs typeface="Times New Roman" panose="02020603050405020304" pitchFamily="18" charset="0"/>
              </a:rPr>
              <a:t>FastQC</a:t>
            </a:r>
            <a:r>
              <a:rPr lang="en-US" sz="2400" dirty="0">
                <a:latin typeface="Times New Roman" panose="02020603050405020304" pitchFamily="18" charset="0"/>
                <a:cs typeface="Times New Roman" panose="02020603050405020304" pitchFamily="18" charset="0"/>
              </a:rPr>
              <a:t>:</a:t>
            </a:r>
          </a:p>
          <a:p>
            <a:pPr marL="457200" lvl="1" indent="0">
              <a:buNone/>
            </a:pPr>
            <a:r>
              <a:rPr lang="en-US" dirty="0">
                <a:latin typeface="Times New Roman" panose="02020603050405020304" pitchFamily="18" charset="0"/>
                <a:cs typeface="Times New Roman" panose="02020603050405020304" pitchFamily="18" charset="0"/>
              </a:rPr>
              <a:t>1. Interactive mode</a:t>
            </a:r>
          </a:p>
          <a:p>
            <a:pPr marL="457200" lvl="1" indent="0">
              <a:buNone/>
            </a:pPr>
            <a:r>
              <a:rPr lang="en-US" dirty="0">
                <a:latin typeface="Times New Roman" panose="02020603050405020304" pitchFamily="18" charset="0"/>
                <a:cs typeface="Times New Roman" panose="02020603050405020304" pitchFamily="18" charset="0"/>
              </a:rPr>
              <a:t>2. Submitting a script</a:t>
            </a:r>
          </a:p>
          <a:p>
            <a:pPr marL="457200" lvl="1" indent="0">
              <a:buNone/>
            </a:pPr>
            <a:endParaRPr lang="en-US"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Interactive mode:</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28749A8B-3EC8-49F7-9548-13662B1B056F}"/>
              </a:ext>
            </a:extLst>
          </p:cNvPr>
          <p:cNvSpPr txBox="1"/>
          <p:nvPr/>
        </p:nvSpPr>
        <p:spPr>
          <a:xfrm>
            <a:off x="1123950" y="4252912"/>
            <a:ext cx="6910388" cy="1477328"/>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cd ../results/</a:t>
            </a:r>
          </a:p>
          <a:p>
            <a:r>
              <a:rPr lang="en-US" dirty="0" err="1">
                <a:latin typeface="Courier New" panose="02070309020205020404" pitchFamily="49" charset="0"/>
                <a:cs typeface="Courier New" panose="02070309020205020404" pitchFamily="49" charset="0"/>
              </a:rPr>
              <a:t>mkdir</a:t>
            </a:r>
            <a:r>
              <a:rPr lang="en-US" dirty="0">
                <a:latin typeface="Courier New" panose="02070309020205020404" pitchFamily="49" charset="0"/>
                <a:cs typeface="Courier New" panose="02070309020205020404" pitchFamily="49" charset="0"/>
              </a:rPr>
              <a:t> fastqc_results_Nov2020</a:t>
            </a:r>
          </a:p>
          <a:p>
            <a:r>
              <a:rPr lang="en-US" dirty="0">
                <a:latin typeface="Courier New" panose="02070309020205020404" pitchFamily="49" charset="0"/>
                <a:cs typeface="Courier New" panose="02070309020205020404" pitchFamily="49" charset="0"/>
              </a:rPr>
              <a:t>cd fastqc_results_Nov2020</a:t>
            </a:r>
          </a:p>
          <a:p>
            <a:r>
              <a:rPr lang="en-US" dirty="0" err="1">
                <a:latin typeface="Courier New" panose="02070309020205020404" pitchFamily="49" charset="0"/>
                <a:cs typeface="Courier New" panose="02070309020205020404" pitchFamily="49" charset="0"/>
              </a:rPr>
              <a:t>fastqc</a:t>
            </a:r>
            <a:r>
              <a:rPr lang="en-US" dirty="0">
                <a:latin typeface="Courier New" panose="02070309020205020404" pitchFamily="49" charset="0"/>
                <a:cs typeface="Courier New" panose="02070309020205020404" pitchFamily="49" charset="0"/>
              </a:rPr>
              <a:t> ../../data/C4-45-2_1_100K.fq</a:t>
            </a:r>
          </a:p>
          <a:p>
            <a:r>
              <a:rPr lang="en-US" dirty="0" err="1">
                <a:latin typeface="Courier New" panose="02070309020205020404" pitchFamily="49" charset="0"/>
                <a:cs typeface="Courier New" panose="02070309020205020404" pitchFamily="49" charset="0"/>
              </a:rPr>
              <a:t>fastqc</a:t>
            </a:r>
            <a:r>
              <a:rPr lang="en-US" dirty="0">
                <a:latin typeface="Courier New" panose="02070309020205020404" pitchFamily="49" charset="0"/>
                <a:cs typeface="Courier New" panose="02070309020205020404" pitchFamily="49" charset="0"/>
              </a:rPr>
              <a:t> --help</a:t>
            </a:r>
          </a:p>
        </p:txBody>
      </p:sp>
      <p:sp>
        <p:nvSpPr>
          <p:cNvPr id="6" name="TextBox 5">
            <a:extLst>
              <a:ext uri="{FF2B5EF4-FFF2-40B4-BE49-F238E27FC236}">
                <a16:creationId xmlns:a16="http://schemas.microsoft.com/office/drawing/2014/main" xmlns="" id="{31D8F9D7-0CC6-4422-A75C-E5822E66DC23}"/>
              </a:ext>
            </a:extLst>
          </p:cNvPr>
          <p:cNvSpPr txBox="1"/>
          <p:nvPr/>
        </p:nvSpPr>
        <p:spPr>
          <a:xfrm>
            <a:off x="933449" y="4234338"/>
            <a:ext cx="5414963" cy="1609250"/>
          </a:xfrm>
          <a:prstGeom prst="rect">
            <a:avLst/>
          </a:prstGeom>
          <a:noFill/>
          <a:ln w="38100">
            <a:solidFill>
              <a:srgbClr val="C00000"/>
            </a:solidFill>
          </a:ln>
        </p:spPr>
        <p:txBody>
          <a:bodyPr wrap="square" rtlCol="0">
            <a:spAutoFit/>
          </a:bodyPr>
          <a:lstStyle/>
          <a:p>
            <a:endParaRPr lang="en-US" dirty="0"/>
          </a:p>
        </p:txBody>
      </p:sp>
      <p:pic>
        <p:nvPicPr>
          <p:cNvPr id="8" name="Picture 7">
            <a:extLst>
              <a:ext uri="{FF2B5EF4-FFF2-40B4-BE49-F238E27FC236}">
                <a16:creationId xmlns:a16="http://schemas.microsoft.com/office/drawing/2014/main" xmlns="" id="{56C423BF-C19B-445B-9957-733FA47062F2}"/>
              </a:ext>
            </a:extLst>
          </p:cNvPr>
          <p:cNvPicPr>
            <a:picLocks noChangeAspect="1"/>
          </p:cNvPicPr>
          <p:nvPr/>
        </p:nvPicPr>
        <p:blipFill>
          <a:blip r:embed="rId2"/>
          <a:stretch>
            <a:fillRect/>
          </a:stretch>
        </p:blipFill>
        <p:spPr>
          <a:xfrm>
            <a:off x="0" y="33616"/>
            <a:ext cx="12192000" cy="393143"/>
          </a:xfrm>
          <a:prstGeom prst="rect">
            <a:avLst/>
          </a:prstGeom>
        </p:spPr>
      </p:pic>
    </p:spTree>
    <p:extLst>
      <p:ext uri="{BB962C8B-B14F-4D97-AF65-F5344CB8AC3E}">
        <p14:creationId xmlns:p14="http://schemas.microsoft.com/office/powerpoint/2010/main" val="2983424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ED7658-B0A4-4D9B-BF85-EBA61A81C761}"/>
              </a:ext>
            </a:extLst>
          </p:cNvPr>
          <p:cNvSpPr>
            <a:spLocks noGrp="1"/>
          </p:cNvSpPr>
          <p:nvPr>
            <p:ph type="title"/>
          </p:nvPr>
        </p:nvSpPr>
        <p:spPr/>
        <p:txBody>
          <a:bodyPr>
            <a:normAutofit/>
          </a:bodyPr>
          <a:lstStyle/>
          <a:p>
            <a:r>
              <a:rPr lang="en-US" sz="3600" b="1" dirty="0" err="1">
                <a:solidFill>
                  <a:srgbClr val="0000FF"/>
                </a:solidFill>
                <a:latin typeface="Times New Roman" panose="02020603050405020304" pitchFamily="18" charset="0"/>
                <a:cs typeface="Times New Roman" panose="02020603050405020304" pitchFamily="18" charset="0"/>
              </a:rPr>
              <a:t>FastQC</a:t>
            </a:r>
            <a:r>
              <a:rPr lang="en-US" sz="3600" b="1" dirty="0">
                <a:solidFill>
                  <a:srgbClr val="0000FF"/>
                </a:solidFill>
                <a:latin typeface="Times New Roman" panose="02020603050405020304" pitchFamily="18" charset="0"/>
                <a:cs typeface="Times New Roman" panose="02020603050405020304" pitchFamily="18" charset="0"/>
              </a:rPr>
              <a:t> script</a:t>
            </a:r>
          </a:p>
        </p:txBody>
      </p:sp>
      <p:sp>
        <p:nvSpPr>
          <p:cNvPr id="3" name="Content Placeholder 2">
            <a:extLst>
              <a:ext uri="{FF2B5EF4-FFF2-40B4-BE49-F238E27FC236}">
                <a16:creationId xmlns:a16="http://schemas.microsoft.com/office/drawing/2014/main" xmlns="" id="{9CB50474-41B6-4FD3-BDB6-9C8AA43563EC}"/>
              </a:ext>
            </a:extLst>
          </p:cNvPr>
          <p:cNvSpPr>
            <a:spLocks noGrp="1"/>
          </p:cNvSpPr>
          <p:nvPr>
            <p:ph idx="1"/>
          </p:nvPr>
        </p:nvSpPr>
        <p:spPr>
          <a:xfrm>
            <a:off x="1447800" y="1464945"/>
            <a:ext cx="9706452" cy="4351338"/>
          </a:xfrm>
        </p:spPr>
        <p:txBody>
          <a:bodyPr>
            <a:normAutofit/>
          </a:bodyPr>
          <a:lstStyle/>
          <a:p>
            <a:r>
              <a:rPr lang="en-US" sz="2000" dirty="0">
                <a:latin typeface="Times New Roman" panose="02020603050405020304" pitchFamily="18" charset="0"/>
                <a:cs typeface="Times New Roman" panose="02020603050405020304" pitchFamily="18" charset="0"/>
              </a:rPr>
              <a:t>Header of the script</a:t>
            </a:r>
          </a:p>
          <a:p>
            <a:pPr marL="914400" lvl="2" indent="0">
              <a:buNone/>
            </a:pPr>
            <a:endParaRPr lang="en-US" dirty="0">
              <a:latin typeface="Times New Roman" panose="02020603050405020304" pitchFamily="18" charset="0"/>
              <a:cs typeface="Times New Roman" panose="02020603050405020304" pitchFamily="18" charset="0"/>
            </a:endParaRPr>
          </a:p>
          <a:p>
            <a:pPr marL="0" indent="0">
              <a:buNone/>
            </a:pPr>
            <a:r>
              <a:rPr lang="en-US" sz="2000" b="1" dirty="0">
                <a:latin typeface="Times New Roman" panose="02020603050405020304" pitchFamily="18" charset="0"/>
                <a:cs typeface="Times New Roman" panose="02020603050405020304" pitchFamily="18" charset="0"/>
              </a:rPr>
              <a:t>#!/bin/bash</a:t>
            </a:r>
            <a:r>
              <a:rPr lang="en-US" sz="2000" dirty="0">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 run it as bash script</a:t>
            </a:r>
          </a:p>
          <a:p>
            <a:pPr marL="0" indent="0">
              <a:buNone/>
            </a:pPr>
            <a:r>
              <a:rPr lang="en-US" sz="2000" b="1" dirty="0">
                <a:latin typeface="Times New Roman" panose="02020603050405020304" pitchFamily="18" charset="0"/>
                <a:cs typeface="Times New Roman" panose="02020603050405020304" pitchFamily="18" charset="0"/>
              </a:rPr>
              <a:t>#SBATCH -N 1</a:t>
            </a:r>
            <a:r>
              <a:rPr lang="en-US" sz="2000" dirty="0">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 Number of nodes to reserve</a:t>
            </a:r>
          </a:p>
          <a:p>
            <a:pPr marL="0" indent="0">
              <a:buNone/>
            </a:pPr>
            <a:r>
              <a:rPr lang="en-US" sz="2000" b="1" dirty="0">
                <a:latin typeface="Times New Roman" panose="02020603050405020304" pitchFamily="18" charset="0"/>
                <a:cs typeface="Times New Roman" panose="02020603050405020304" pitchFamily="18" charset="0"/>
              </a:rPr>
              <a:t>#SBATCH -n 1</a:t>
            </a:r>
            <a:r>
              <a:rPr lang="en-US" sz="2000" dirty="0">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 Number of processors per node to reserve</a:t>
            </a:r>
          </a:p>
          <a:p>
            <a:pPr marL="0" indent="0">
              <a:buNone/>
            </a:pPr>
            <a:r>
              <a:rPr lang="en-US" sz="2000" b="1" dirty="0">
                <a:latin typeface="Times New Roman" panose="02020603050405020304" pitchFamily="18" charset="0"/>
                <a:cs typeface="Times New Roman" panose="02020603050405020304" pitchFamily="18" charset="0"/>
              </a:rPr>
              <a:t>#SBATCH --</a:t>
            </a:r>
            <a:r>
              <a:rPr lang="en-US" sz="2000" b="1" dirty="0" err="1">
                <a:latin typeface="Times New Roman" panose="02020603050405020304" pitchFamily="18" charset="0"/>
                <a:cs typeface="Times New Roman" panose="02020603050405020304" pitchFamily="18" charset="0"/>
              </a:rPr>
              <a:t>nodelist</a:t>
            </a:r>
            <a:r>
              <a:rPr lang="en-US" sz="2000" b="1" dirty="0">
                <a:latin typeface="Times New Roman" panose="02020603050405020304" pitchFamily="18" charset="0"/>
                <a:cs typeface="Times New Roman" panose="02020603050405020304" pitchFamily="18" charset="0"/>
              </a:rPr>
              <a:t>=bioinfo-</a:t>
            </a:r>
            <a:r>
              <a:rPr lang="en-US" sz="2000" b="1" dirty="0">
                <a:solidFill>
                  <a:srgbClr val="C00000"/>
                </a:solidFill>
                <a:latin typeface="Times New Roman" panose="02020603050405020304" pitchFamily="18" charset="0"/>
                <a:cs typeface="Times New Roman" panose="02020603050405020304" pitchFamily="18" charset="0"/>
              </a:rPr>
              <a:t>04</a:t>
            </a:r>
            <a:r>
              <a:rPr lang="en-US" sz="2000" dirty="0">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 Which node to run the script</a:t>
            </a:r>
          </a:p>
          <a:p>
            <a:pPr marL="0" indent="0">
              <a:buNone/>
            </a:pPr>
            <a:r>
              <a:rPr lang="en-US" sz="2000" b="1" dirty="0">
                <a:latin typeface="Times New Roman" panose="02020603050405020304" pitchFamily="18" charset="0"/>
                <a:cs typeface="Times New Roman" panose="02020603050405020304" pitchFamily="18" charset="0"/>
              </a:rPr>
              <a:t>#SBATCH --mail-user</a:t>
            </a:r>
            <a:r>
              <a:rPr lang="en-US" sz="2000" dirty="0">
                <a:latin typeface="Times New Roman" panose="02020603050405020304" pitchFamily="18" charset="0"/>
                <a:cs typeface="Times New Roman" panose="02020603050405020304" pitchFamily="18" charset="0"/>
              </a:rPr>
              <a:t> </a:t>
            </a:r>
            <a:r>
              <a:rPr lang="en-US" sz="2000" b="1" dirty="0">
                <a:solidFill>
                  <a:srgbClr val="C00000"/>
                </a:solidFill>
                <a:latin typeface="Times New Roman" panose="02020603050405020304" pitchFamily="18" charset="0"/>
                <a:cs typeface="Times New Roman" panose="02020603050405020304" pitchFamily="18" charset="0"/>
              </a:rPr>
              <a:t>youremail@address.edu</a:t>
            </a:r>
          </a:p>
          <a:p>
            <a:pPr marL="0" indent="0">
              <a:buNone/>
            </a:pPr>
            <a:r>
              <a:rPr lang="en-US" sz="2000" b="1" dirty="0">
                <a:latin typeface="Times New Roman" panose="02020603050405020304" pitchFamily="18" charset="0"/>
                <a:cs typeface="Times New Roman" panose="02020603050405020304" pitchFamily="18" charset="0"/>
              </a:rPr>
              <a:t>#SBATCH --mail-type BEGIN,END,FAIL</a:t>
            </a:r>
          </a:p>
          <a:p>
            <a:pPr marL="0" indent="0">
              <a:buNone/>
            </a:pPr>
            <a:r>
              <a:rPr lang="en-US" sz="2000" b="1" dirty="0">
                <a:latin typeface="Times New Roman" panose="02020603050405020304" pitchFamily="18" charset="0"/>
                <a:cs typeface="Times New Roman" panose="02020603050405020304" pitchFamily="18" charset="0"/>
              </a:rPr>
              <a:t>#SBATCH -J qc</a:t>
            </a:r>
            <a:r>
              <a:rPr lang="en-US" sz="2000" dirty="0">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 job name</a:t>
            </a:r>
          </a:p>
          <a:p>
            <a:pPr marL="0" indent="0">
              <a:buNone/>
            </a:pPr>
            <a:r>
              <a:rPr lang="en-US" sz="2000" b="1" dirty="0">
                <a:latin typeface="Times New Roman" panose="02020603050405020304" pitchFamily="18" charset="0"/>
                <a:cs typeface="Times New Roman" panose="02020603050405020304" pitchFamily="18" charset="0"/>
              </a:rPr>
              <a:t>#SBATCH --output=</a:t>
            </a:r>
            <a:r>
              <a:rPr lang="en-US" sz="2000" b="1" dirty="0" err="1">
                <a:latin typeface="Times New Roman" panose="02020603050405020304" pitchFamily="18" charset="0"/>
                <a:cs typeface="Times New Roman" panose="02020603050405020304" pitchFamily="18" charset="0"/>
              </a:rPr>
              <a:t>fastqc</a:t>
            </a:r>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a.out</a:t>
            </a:r>
            <a:r>
              <a:rPr lang="en-US" sz="2000" dirty="0">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#standard output file name</a:t>
            </a:r>
          </a:p>
          <a:p>
            <a:pPr marL="0" indent="0">
              <a:buNone/>
            </a:pPr>
            <a:r>
              <a:rPr lang="en-US" sz="2000" b="1" dirty="0">
                <a:latin typeface="Times New Roman" panose="02020603050405020304" pitchFamily="18" charset="0"/>
                <a:cs typeface="Times New Roman" panose="02020603050405020304" pitchFamily="18" charset="0"/>
              </a:rPr>
              <a:t>#SBATCH -D </a:t>
            </a:r>
            <a:r>
              <a:rPr lang="en-US" sz="2000" b="1" dirty="0">
                <a:solidFill>
                  <a:srgbClr val="C00000"/>
                </a:solidFill>
                <a:latin typeface="Times New Roman" panose="02020603050405020304" pitchFamily="18" charset="0"/>
                <a:cs typeface="Times New Roman" panose="02020603050405020304" pitchFamily="18" charset="0"/>
              </a:rPr>
              <a:t>/</a:t>
            </a:r>
            <a:r>
              <a:rPr lang="en-US" sz="2000" b="1" dirty="0" err="1">
                <a:solidFill>
                  <a:srgbClr val="C00000"/>
                </a:solidFill>
                <a:latin typeface="Times New Roman" panose="02020603050405020304" pitchFamily="18" charset="0"/>
                <a:cs typeface="Times New Roman" panose="02020603050405020304" pitchFamily="18" charset="0"/>
              </a:rPr>
              <a:t>lclhome</a:t>
            </a:r>
            <a:r>
              <a:rPr lang="en-US" sz="2000" b="1" dirty="0">
                <a:solidFill>
                  <a:srgbClr val="C00000"/>
                </a:solidFill>
                <a:latin typeface="Times New Roman" panose="02020603050405020304" pitchFamily="18" charset="0"/>
                <a:cs typeface="Times New Roman" panose="02020603050405020304" pitchFamily="18" charset="0"/>
              </a:rPr>
              <a:t>/</a:t>
            </a:r>
            <a:r>
              <a:rPr lang="en-US" sz="2000" b="1" dirty="0" err="1">
                <a:solidFill>
                  <a:srgbClr val="C00000"/>
                </a:solidFill>
                <a:latin typeface="Times New Roman" panose="02020603050405020304" pitchFamily="18" charset="0"/>
                <a:cs typeface="Times New Roman" panose="02020603050405020304" pitchFamily="18" charset="0"/>
              </a:rPr>
              <a:t>rdonthu</a:t>
            </a:r>
            <a:r>
              <a:rPr lang="en-US" sz="2000" b="1" dirty="0">
                <a:solidFill>
                  <a:srgbClr val="C00000"/>
                </a:solidFill>
                <a:latin typeface="Times New Roman" panose="02020603050405020304" pitchFamily="18" charset="0"/>
                <a:cs typeface="Times New Roman" panose="02020603050405020304" pitchFamily="18" charset="0"/>
              </a:rPr>
              <a:t>/</a:t>
            </a:r>
            <a:r>
              <a:rPr lang="en-US" sz="2000" b="1" dirty="0" err="1">
                <a:solidFill>
                  <a:srgbClr val="C00000"/>
                </a:solidFill>
                <a:latin typeface="Times New Roman" panose="02020603050405020304" pitchFamily="18" charset="0"/>
                <a:cs typeface="Times New Roman" panose="02020603050405020304" pitchFamily="18" charset="0"/>
              </a:rPr>
              <a:t>Workshop_RNASeq</a:t>
            </a:r>
            <a:r>
              <a:rPr lang="en-US" sz="2000" b="1" dirty="0">
                <a:solidFill>
                  <a:srgbClr val="C00000"/>
                </a:solidFill>
                <a:latin typeface="Times New Roman" panose="02020603050405020304" pitchFamily="18" charset="0"/>
                <a:cs typeface="Times New Roman" panose="02020603050405020304" pitchFamily="18" charset="0"/>
              </a:rPr>
              <a:t>/</a:t>
            </a:r>
            <a:r>
              <a:rPr lang="en-US" sz="2000" b="1" dirty="0" err="1">
                <a:solidFill>
                  <a:srgbClr val="C00000"/>
                </a:solidFill>
                <a:latin typeface="Times New Roman" panose="02020603050405020304" pitchFamily="18" charset="0"/>
                <a:cs typeface="Times New Roman" panose="02020603050405020304" pitchFamily="18" charset="0"/>
              </a:rPr>
              <a:t>src</a:t>
            </a:r>
            <a:r>
              <a:rPr lang="en-US" sz="2000" b="1" dirty="0">
                <a:solidFill>
                  <a:srgbClr val="C00000"/>
                </a:solidFill>
                <a:latin typeface="Times New Roman" panose="02020603050405020304" pitchFamily="18" charset="0"/>
                <a:cs typeface="Times New Roman" panose="02020603050405020304" pitchFamily="18" charset="0"/>
              </a:rPr>
              <a:t>/</a:t>
            </a:r>
            <a:r>
              <a:rPr lang="en-US" sz="2000" b="1" dirty="0" err="1">
                <a:solidFill>
                  <a:srgbClr val="C00000"/>
                </a:solidFill>
                <a:latin typeface="Times New Roman" panose="02020603050405020304" pitchFamily="18" charset="0"/>
                <a:cs typeface="Times New Roman" panose="02020603050405020304" pitchFamily="18" charset="0"/>
              </a:rPr>
              <a:t>slurm</a:t>
            </a:r>
            <a:r>
              <a:rPr lang="en-US" sz="2000" b="1" dirty="0">
                <a:solidFill>
                  <a:srgbClr val="C00000"/>
                </a:solidFill>
                <a:latin typeface="Times New Roman" panose="02020603050405020304" pitchFamily="18" charset="0"/>
                <a:cs typeface="Times New Roman" panose="02020603050405020304" pitchFamily="18" charset="0"/>
              </a:rPr>
              <a:t>-out</a:t>
            </a:r>
            <a:r>
              <a:rPr lang="en-US" sz="2000" dirty="0">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#outdir</a:t>
            </a:r>
          </a:p>
          <a:p>
            <a:pPr marL="914400" lvl="2" indent="0">
              <a:buNone/>
            </a:pP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69F4FFD3-5685-4023-9593-AAA99AAC6ACA}"/>
              </a:ext>
            </a:extLst>
          </p:cNvPr>
          <p:cNvPicPr>
            <a:picLocks noChangeAspect="1"/>
          </p:cNvPicPr>
          <p:nvPr/>
        </p:nvPicPr>
        <p:blipFill>
          <a:blip r:embed="rId2"/>
          <a:stretch>
            <a:fillRect/>
          </a:stretch>
        </p:blipFill>
        <p:spPr>
          <a:xfrm>
            <a:off x="0" y="53008"/>
            <a:ext cx="12192000" cy="393143"/>
          </a:xfrm>
          <a:prstGeom prst="rect">
            <a:avLst/>
          </a:prstGeom>
        </p:spPr>
      </p:pic>
    </p:spTree>
    <p:extLst>
      <p:ext uri="{BB962C8B-B14F-4D97-AF65-F5344CB8AC3E}">
        <p14:creationId xmlns:p14="http://schemas.microsoft.com/office/powerpoint/2010/main" val="3786457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HPCBi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3231</TotalTime>
  <Words>1792</Words>
  <Application>Microsoft Macintosh PowerPoint</Application>
  <PresentationFormat>Custom</PresentationFormat>
  <Paragraphs>369</Paragraphs>
  <Slides>44</Slides>
  <Notes>9</Notes>
  <HiddenSlides>0</HiddenSlides>
  <MMClips>0</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Office Theme</vt:lpstr>
      <vt:lpstr>2_HPCBio</vt:lpstr>
      <vt:lpstr>PowerPoint Presentation</vt:lpstr>
      <vt:lpstr>PowerPoint Presentation</vt:lpstr>
      <vt:lpstr>Login to FIU cluster</vt:lpstr>
      <vt:lpstr>Directory structure for the workshop</vt:lpstr>
      <vt:lpstr>Workshop dataset to be used for analysis</vt:lpstr>
      <vt:lpstr>Overview of RNASeq analysis workflow</vt:lpstr>
      <vt:lpstr>Quality Control of FASTQ files</vt:lpstr>
      <vt:lpstr>Run FastQC</vt:lpstr>
      <vt:lpstr>FastQC script</vt:lpstr>
      <vt:lpstr>FastQC script</vt:lpstr>
      <vt:lpstr>Full FastQC script for one sample</vt:lpstr>
      <vt:lpstr>Submit the script</vt:lpstr>
      <vt:lpstr>What if I have 50 samples and 100 files?</vt:lpstr>
      <vt:lpstr>To submit job for multiple samples</vt:lpstr>
      <vt:lpstr>Advantages of submitting job script</vt:lpstr>
      <vt:lpstr>Command that shows list of available parameters associated with running fastqc in order to improve the quality of data, input and outputs options </vt:lpstr>
      <vt:lpstr>Rerun fastqc script</vt:lpstr>
      <vt:lpstr>Steps to download fastqc summary report (html) file </vt:lpstr>
      <vt:lpstr>FastQC summary report</vt:lpstr>
      <vt:lpstr>Per Base Sequence Quality</vt:lpstr>
      <vt:lpstr>Per Sequence Quality Score</vt:lpstr>
      <vt:lpstr>Per Base Sequence Content</vt:lpstr>
      <vt:lpstr>Per Sequence GC Content</vt:lpstr>
      <vt:lpstr>Per Base N Content</vt:lpstr>
      <vt:lpstr>Sequence Length Distribution</vt:lpstr>
      <vt:lpstr>PowerPoint Presentation</vt:lpstr>
      <vt:lpstr>PowerPoint Presentation</vt:lpstr>
      <vt:lpstr>Adapter Content</vt:lpstr>
      <vt:lpstr>MultiQC – Summary for Multiple Samples</vt:lpstr>
      <vt:lpstr>Running MultiQC</vt:lpstr>
      <vt:lpstr>PowerPoint Presentation</vt:lpstr>
      <vt:lpstr>     FASTQ format</vt:lpstr>
      <vt:lpstr>PowerPoint Presentation</vt:lpstr>
      <vt:lpstr>PowerPoint Presentation</vt:lpstr>
      <vt:lpstr>Example - TRAILING:30</vt:lpstr>
      <vt:lpstr>PowerPoint Presentation</vt:lpstr>
      <vt:lpstr>Exercise - ILLUMINACLIP</vt:lpstr>
      <vt:lpstr>Dataset for trimming using trimmomatic</vt:lpstr>
      <vt:lpstr>PowerPoint Presentation</vt:lpstr>
      <vt:lpstr>PowerPoint Presentation</vt:lpstr>
      <vt:lpstr>PowerPoint Presentation</vt:lpstr>
      <vt:lpstr>Trimmomatic output example</vt:lpstr>
      <vt:lpstr>Trimmomatic SLURM output</vt:lpstr>
      <vt:lpstr>Summary day 1 accomplishments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1</dc:title>
  <dc:creator>Ravi kiran Donthu</dc:creator>
  <cp:lastModifiedBy>Rosanna Giordano</cp:lastModifiedBy>
  <cp:revision>17</cp:revision>
  <dcterms:created xsi:type="dcterms:W3CDTF">2020-10-22T19:05:32Z</dcterms:created>
  <dcterms:modified xsi:type="dcterms:W3CDTF">2020-11-04T04:13:43Z</dcterms:modified>
</cp:coreProperties>
</file>