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449" r:id="rId3"/>
    <p:sldId id="450" r:id="rId4"/>
    <p:sldId id="386" r:id="rId5"/>
    <p:sldId id="257" r:id="rId6"/>
    <p:sldId id="260" r:id="rId7"/>
    <p:sldId id="258" r:id="rId8"/>
    <p:sldId id="259" r:id="rId9"/>
    <p:sldId id="354" r:id="rId10"/>
    <p:sldId id="364" r:id="rId11"/>
    <p:sldId id="355" r:id="rId12"/>
    <p:sldId id="363" r:id="rId13"/>
    <p:sldId id="356" r:id="rId14"/>
    <p:sldId id="365" r:id="rId15"/>
    <p:sldId id="367" r:id="rId16"/>
    <p:sldId id="368" r:id="rId17"/>
    <p:sldId id="370" r:id="rId18"/>
    <p:sldId id="369" r:id="rId19"/>
    <p:sldId id="371" r:id="rId20"/>
    <p:sldId id="372" r:id="rId21"/>
    <p:sldId id="373" r:id="rId22"/>
    <p:sldId id="374" r:id="rId23"/>
    <p:sldId id="375" r:id="rId24"/>
    <p:sldId id="378" r:id="rId25"/>
    <p:sldId id="379" r:id="rId26"/>
    <p:sldId id="376" r:id="rId27"/>
    <p:sldId id="380" r:id="rId28"/>
    <p:sldId id="381" r:id="rId29"/>
    <p:sldId id="382" r:id="rId30"/>
    <p:sldId id="383" r:id="rId31"/>
    <p:sldId id="384" r:id="rId32"/>
    <p:sldId id="3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BEA"/>
    <a:srgbClr val="0000FF"/>
    <a:srgbClr val="F1F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21E21-2687-4DDD-93DC-7705DCBCF5AD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555EB-BA81-40F6-B122-864A1C41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9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4191F-163D-4A47-A412-866F8FF21F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3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same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05246-A672-403C-B8E2-70C5BBF40C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6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D30A7B-3759-2D4A-920B-A4F970CEFB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44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555EB-BA81-40F6-B122-864A1C41D5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8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Jose can make the boxes larger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555EB-BA81-40F6-B122-864A1C41D5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A284-58D4-459C-BB3E-2F78CD1A5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D91B4-CAA5-4531-A22F-265A036AA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11048-EF26-4AD4-84BB-6882C519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04B57-CAA7-4D59-A050-10C825360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6B9EE-21AD-4CA7-A7E9-92BBC252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E5D06-FBE5-4C35-99E3-C85002BF5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D05B9-0493-4209-901E-22D1006D3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BF8BD-A645-4F34-A00A-6C1A9DC0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BE9-4863-4169-AFB0-038AD4BB6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DFFD0-3048-4001-B302-3CA6E663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15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4AC94-DB21-4A05-9778-27A8241A5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D881F-7F6B-4351-8F43-840FB17DA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4FA3-DEE8-4D79-8EA8-2555340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2DF02-F337-4FC1-9070-B3DE1F6C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B2306-1518-4627-A21D-29060B4E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86518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4C4C4C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4C4C4C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4C4C4C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4C4C4C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4C4C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68781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72843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71640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3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9439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DF42B-87B8-FC49-A81C-89EC728B4CED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D4BB-F24F-FB4B-A84A-E9B6FC05C9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298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2560-2F53-E045-9BAA-398C65D371AD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1A3CF-46A7-7B46-9F30-7BAC8B28E8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578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FBEE6-DA8C-C445-9C33-3C1242FCADF8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C30BA-DCA8-8040-A061-B687BD2843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072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DFDF8-3D24-4306-BF0B-410F7E2B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553D-A145-4967-97DE-D23E9E6E6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953DF-823C-4472-A1D4-3F79267F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9473E-595D-4CFD-A5A1-84C1D81F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8EE09-F953-4BE4-8480-2AAD3A2A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77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47CBB-6DBF-3141-BE53-D8CAD611B8C2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AD353-B91D-C542-A36C-A978C85956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680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7C5A-E108-D943-9400-999E22DA4550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4444-7E11-4E45-B679-18D174EDDD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5325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09D1D-DCCF-4B47-8383-950BC33FAA45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EB0CB-57FD-314B-88E5-CBAD275260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864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9B3D7-4E6D-7B46-9F0C-9AAD0BEE0928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099E7-8424-564F-9E75-61821AD42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73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2B4D-68DB-F24A-B8AC-A9B9C8BB3B14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921B8-7763-1C43-B5F5-9D7D575513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18464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447A-7097-CD4E-92A3-437DBC651BC1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FFCE7-82E0-A04C-B8AA-EF97F89AF0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9850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7515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Narrow"/>
                <a:cs typeface="Arial Narrow"/>
              </a:defRPr>
            </a:lvl1pPr>
            <a:lvl2pPr>
              <a:defRPr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5978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Narrow"/>
                <a:cs typeface="Arial Narrow"/>
              </a:defRPr>
            </a:lvl1pPr>
            <a:lvl2pPr>
              <a:defRPr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889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3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Narrow"/>
                <a:cs typeface="Arial Narrow"/>
              </a:defRPr>
            </a:lvl1pPr>
            <a:lvl2pPr>
              <a:defRPr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820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EFD5-9569-42C6-A9BA-891F8A813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84D8-DF37-4DDE-9EEE-9A6D445C5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ADCA-EF88-44FE-914C-BB1FFAD6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03989-DB19-4A05-880F-41FC103C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4111B-541E-41A3-8025-86C90F21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467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3005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Narrow"/>
                <a:cs typeface="Arial Narrow"/>
              </a:defRPr>
            </a:lvl1pPr>
            <a:lvl2pPr>
              <a:defRPr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570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Narrow"/>
                <a:cs typeface="Arial Narrow"/>
              </a:defRPr>
            </a:lvl1pPr>
            <a:lvl2pPr>
              <a:defRPr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6462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718197"/>
            <a:ext cx="10972800" cy="913385"/>
          </a:xfrm>
        </p:spPr>
        <p:txBody>
          <a:bodyPr/>
          <a:lstStyle>
            <a:lvl1pPr algn="l">
              <a:defRPr sz="3600" b="1" spc="13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2869885"/>
            <a:ext cx="10972800" cy="3504872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Arial Narrow"/>
                <a:cs typeface="Arial Narrow"/>
              </a:defRPr>
            </a:lvl1pPr>
            <a:lvl2pPr>
              <a:defRPr>
                <a:solidFill>
                  <a:srgbClr val="FFFFFF"/>
                </a:solidFill>
                <a:latin typeface="Arial Narrow"/>
                <a:cs typeface="Arial Narrow"/>
              </a:defRPr>
            </a:lvl2pPr>
            <a:lvl3pPr>
              <a:defRPr>
                <a:solidFill>
                  <a:srgbClr val="FFFFFF"/>
                </a:solidFill>
                <a:latin typeface="Arial Narrow"/>
                <a:cs typeface="Arial Narrow"/>
              </a:defRPr>
            </a:lvl3pPr>
            <a:lvl4pPr>
              <a:defRPr>
                <a:solidFill>
                  <a:srgbClr val="FFFFFF"/>
                </a:solidFill>
                <a:latin typeface="Arial Narrow"/>
                <a:cs typeface="Arial Narrow"/>
              </a:defRPr>
            </a:lvl4pPr>
            <a:lvl5pPr>
              <a:defRPr>
                <a:solidFill>
                  <a:srgbClr val="FFFFFF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3364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01AA-5374-4E88-8730-BF1AA3C1A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BCAC2-0CA6-4293-8404-C2EE8AF1D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A2162-59F7-4ECB-9A95-2786A74618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31E83-76BC-45DB-908B-89FD169C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96642-AF8D-4434-9B3B-1513E371E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09B37-3E33-4351-839A-FA76E5D13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8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B7D9-9236-47D6-BB42-1EB677F7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41556-ACE9-42D3-A064-6F2677609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23E18-6B7D-4B79-B93D-37E0B9E53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3ED03-75D1-4BDD-A7E4-CE4F7359B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DADA3-CB28-421A-B0F6-5AC9EED8A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0BAA83-B12E-4DB8-BA79-A6173EAC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076D4-9B56-4284-949D-5A8EE637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1C41FB-1991-4CE3-AA2D-E65B1FE1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D8D19-7075-4FF5-80B5-101524818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79434-43A2-4573-A545-374701D0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C04B1-41CD-47A2-A37B-5C7B416E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F333B3-F345-43A9-A4F9-655551DC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CA75E-5721-421F-9347-19AC90405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8D022-EE44-4D78-A066-EC9CDC08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E55B3-A7FB-4D0F-A69A-B08403C0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3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4897-F6F9-4FE7-BC2E-7D0E0237A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704EC-190F-42D4-AC4B-D60B90B92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B40748-8F5C-4608-BB87-05490F99C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513457-FEC7-4CD5-B41A-11CBE680F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3C8F3-884E-46E0-9B0E-284006AE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9B428-C323-42D2-8525-C1B89B05C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2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2D493-078F-4D25-AE3A-97D57A08C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3FD3B-A8B3-4332-9B47-F80023F73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43B20-E567-4CE9-A9A1-D65D8F27C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24EF0-EE25-4145-8F0B-A2E2F3E4C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E0938-47CA-48F5-BC57-52D2B6C2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2EF69-3CFA-4D73-9812-FCCACD42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EC33D-599A-49E8-B0F7-0CF262C7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DF46C-7FD6-4325-9B69-65E516454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3C5D-A2AE-4845-8BBF-8AE3685DA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2523C-B7F8-495C-9C8C-02D182D5CBB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B5502-CF9C-4416-8561-5E7F4D6C4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D9B58-0209-4CAF-9A59-85509FDE4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D6180-FE3D-4FB4-A97D-6C05BABA5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6EF58831-0F90-184B-92C1-3BF607AEF232}" type="datetime1">
              <a:rPr lang="en-US"/>
              <a:pPr>
                <a:defRPr/>
              </a:pPr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D6E7E9E-D581-4743-8A8D-AC87D147B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2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ransition/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 spc="100">
          <a:solidFill>
            <a:srgbClr val="4C4C4C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 Narrow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 Narrow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 Narrow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4C4C4C"/>
          </a:solidFill>
          <a:latin typeface="Arial Narrow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rgbClr val="4C4C4C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Lucida Grande" charset="0"/>
        <a:buChar char="»"/>
        <a:defRPr sz="2800" kern="1200">
          <a:solidFill>
            <a:srgbClr val="4C4C4C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C4C4C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4C4C4C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4C4C4C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6.gi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://labshare.cshl.edu/shares/gingeraslab/www-data/dobin/STAR/STARgenomes/" TargetMode="Externa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hyperlink" Target="https://github.com/alexdobin/STAR/blob/master/doc/STARmanual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.oxfordjournals.org/content/early/2012/10/25/bioinformatics.bts63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emf"/><Relationship Id="rId4" Type="http://schemas.openxmlformats.org/officeDocument/2006/relationships/hyperlink" Target="https://github.com/alexdobin/STAR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A608FC-A582-43B3-816A-062D9B21556B}"/>
              </a:ext>
            </a:extLst>
          </p:cNvPr>
          <p:cNvGrpSpPr/>
          <p:nvPr/>
        </p:nvGrpSpPr>
        <p:grpSpPr>
          <a:xfrm>
            <a:off x="2793470" y="6041083"/>
            <a:ext cx="3161291" cy="783667"/>
            <a:chOff x="2493785" y="6001090"/>
            <a:chExt cx="3161291" cy="783667"/>
          </a:xfrm>
        </p:grpSpPr>
        <p:pic>
          <p:nvPicPr>
            <p:cNvPr id="3074" name="Picture 2" descr="University of Puerto Rico, Río Piedras Campus - Wikipedia">
              <a:extLst>
                <a:ext uri="{FF2B5EF4-FFF2-40B4-BE49-F238E27FC236}">
                  <a16:creationId xmlns:a16="http://schemas.microsoft.com/office/drawing/2014/main" id="{D1866131-F1CC-4F04-99FB-1C5797C18B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3785" y="6001090"/>
              <a:ext cx="688242" cy="691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AB496E-4279-4F69-BBCC-75FEEEBED7D8}"/>
                </a:ext>
              </a:extLst>
            </p:cNvPr>
            <p:cNvSpPr txBox="1"/>
            <p:nvPr/>
          </p:nvSpPr>
          <p:spPr>
            <a:xfrm>
              <a:off x="3182027" y="6092260"/>
              <a:ext cx="2473049" cy="692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</a:rPr>
                <a:t>UPR - Department of Biology</a:t>
              </a:r>
            </a:p>
            <a:p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</a:rPr>
                <a:t>College of Natural Resource</a:t>
              </a:r>
            </a:p>
            <a:p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</a:rPr>
                <a:t>Río Piedras Campus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69182" y="716805"/>
            <a:ext cx="909460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RNASeq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Analysis Workshop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Nov. 5-7, 2020       	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Florida International University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Nov. 12-14, 2020 	University of Puerto Rico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Nov. 19-21, 2020 	University of Puerto Rico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Instructor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Kiran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Puerto Rico Science, Technology and Research Trust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Biology, University of Puerto Rico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Environment, NSF CREST Center for Aquatic Chemistry and Environment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Science Foundation (NSF)</a:t>
            </a:r>
          </a:p>
        </p:txBody>
      </p:sp>
      <p:pic>
        <p:nvPicPr>
          <p:cNvPr id="4098" name="Picture 2" descr="CREST Center for Aquatic Chemistry and Environment | CREST Center for Aquatic  Chemistry and Environment | CREST Center for Aquatic Chemistry and  Environment">
            <a:extLst>
              <a:ext uri="{FF2B5EF4-FFF2-40B4-BE49-F238E27FC236}">
                <a16:creationId xmlns:a16="http://schemas.microsoft.com/office/drawing/2014/main" id="{2CD63978-27E9-4FFA-B6BD-9C38D1B81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61" y="6051890"/>
            <a:ext cx="2566780" cy="71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tional Science Foundation Encourages Proposals Related to Coronavirus |">
            <a:extLst>
              <a:ext uri="{FF2B5EF4-FFF2-40B4-BE49-F238E27FC236}">
                <a16:creationId xmlns:a16="http://schemas.microsoft.com/office/drawing/2014/main" id="{0822C877-33BD-4F5F-969E-1F763A6D0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8" t="38794" b="38583"/>
          <a:stretch/>
        </p:blipFill>
        <p:spPr bwMode="auto">
          <a:xfrm>
            <a:off x="9714841" y="6157014"/>
            <a:ext cx="2291458" cy="39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REST Center for Aquatic Chemistry and Environment | CREST Center for Aquatic  Chemistry and Environment | CREST Center for Aquatic Chemistry and  Environment">
            <a:extLst>
              <a:ext uri="{FF2B5EF4-FFF2-40B4-BE49-F238E27FC236}">
                <a16:creationId xmlns:a16="http://schemas.microsoft.com/office/drawing/2014/main" id="{E1E376EA-4104-410A-955C-491A755A8E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49" r="70035" b="-1"/>
          <a:stretch/>
        </p:blipFill>
        <p:spPr bwMode="auto">
          <a:xfrm>
            <a:off x="9009975" y="6000846"/>
            <a:ext cx="769127" cy="74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833F69-3E17-4EA0-BE6A-E35355CD7E4E}"/>
              </a:ext>
            </a:extLst>
          </p:cNvPr>
          <p:cNvGrpSpPr/>
          <p:nvPr/>
        </p:nvGrpSpPr>
        <p:grpSpPr>
          <a:xfrm>
            <a:off x="0" y="6051890"/>
            <a:ext cx="2449349" cy="800212"/>
            <a:chOff x="0" y="6001090"/>
            <a:chExt cx="2449349" cy="800212"/>
          </a:xfrm>
        </p:grpSpPr>
        <p:pic>
          <p:nvPicPr>
            <p:cNvPr id="2050" name="Picture 2" descr="client">
              <a:extLst>
                <a:ext uri="{FF2B5EF4-FFF2-40B4-BE49-F238E27FC236}">
                  <a16:creationId xmlns:a16="http://schemas.microsoft.com/office/drawing/2014/main" id="{81ED2C68-5C1F-46CE-A03F-8C46849488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500"/>
                      </a14:imgEffect>
                      <a14:imgEffect>
                        <a14:saturation sat="1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11" r="69463" b="23499"/>
            <a:stretch/>
          </p:blipFill>
          <p:spPr bwMode="auto">
            <a:xfrm>
              <a:off x="0" y="6001090"/>
              <a:ext cx="769127" cy="80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2DFD64F-3771-4F7E-8598-59EB0A871127}"/>
                </a:ext>
              </a:extLst>
            </p:cNvPr>
            <p:cNvSpPr txBox="1"/>
            <p:nvPr/>
          </p:nvSpPr>
          <p:spPr>
            <a:xfrm>
              <a:off x="717450" y="6081452"/>
              <a:ext cx="1731899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</a:rPr>
                <a:t>Puerto Rico</a:t>
              </a:r>
            </a:p>
            <a:p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</a:rPr>
                <a:t>Science, Technology</a:t>
              </a:r>
            </a:p>
            <a:p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</a:rPr>
                <a:t>&amp; Research Trust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71622BD-87F3-40C5-9885-2D6BA15B5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9220"/>
            <a:ext cx="12192000" cy="3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36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 txBox="1">
            <a:spLocks/>
          </p:cNvSpPr>
          <p:nvPr/>
        </p:nvSpPr>
        <p:spPr bwMode="auto">
          <a:xfrm>
            <a:off x="1972193" y="1373810"/>
            <a:ext cx="822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Genome Index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1013090" y="2190751"/>
            <a:ext cx="10621698" cy="438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457200" indent="-457200" defTabSz="45720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alignment programs require a genome index file to be generated</a:t>
            </a:r>
          </a:p>
          <a:p>
            <a:pPr marL="1257300" lvl="2" indent="-457200" defTabSz="45720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index is similar to having a table of contents for your genome</a:t>
            </a:r>
          </a:p>
          <a:p>
            <a:pPr marL="1257300" lvl="2" indent="-457200" defTabSz="45720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index files are usually specific to the software that generates them</a:t>
            </a:r>
          </a:p>
          <a:p>
            <a:pPr marL="800100" lvl="2" indent="0" defTabSz="45720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defTabSz="45720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uses a different index &amp; the format differs between pre- and post- version 2.4.2a. </a:t>
            </a:r>
          </a:p>
          <a:p>
            <a:pPr marL="1257300" lvl="2" indent="-457200" defTabSz="45720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mouse and human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available on STAR’s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2" indent="0" defTabSz="45720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-457200" defTabSz="457200">
              <a:lnSpc>
                <a:spcPct val="120000"/>
              </a:lnSpc>
              <a:buFont typeface="Wingdings" charset="2"/>
              <a:buChar char="²"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need to make your own index file if one is not available</a:t>
            </a:r>
          </a:p>
          <a:p>
            <a:pPr marL="457200" indent="-457200" defTabSz="457200">
              <a:buFont typeface="Wingdings" charset="2"/>
              <a:buChar char="²"/>
              <a:defRPr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A6BC9-3BDE-4CEE-BE39-03F80955AAB1}"/>
              </a:ext>
            </a:extLst>
          </p:cNvPr>
          <p:cNvSpPr txBox="1"/>
          <p:nvPr/>
        </p:nvSpPr>
        <p:spPr>
          <a:xfrm>
            <a:off x="-89209" y="6591224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of Illinois – High-Performance Biological Computing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A3C7-A5F6-4681-99FD-5EEF557C8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735"/>
            <a:ext cx="12207240" cy="13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2930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45" y="11127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Download STAR 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E3988-DED9-4823-834C-EAE9792A3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159" y="2960557"/>
            <a:ext cx="10465491" cy="921628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https://github.com/alexdobin/STAR/blob/master/doc/STARmanual.pdf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6C06A6-1964-404C-AC3D-AD2AC8D97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27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0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4F42D3-2229-4338-A6E3-AC805B000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7240" cy="1312000"/>
          </a:xfrm>
          <a:prstGeom prst="rect">
            <a:avLst/>
          </a:prstGeom>
        </p:spPr>
      </p:pic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637506" y="1548241"/>
            <a:ext cx="8916987" cy="4872037"/>
          </a:xfrm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#!/bin/bash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-N 1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-n 1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--mem=15gb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nodelist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=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bioinfo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-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XX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--mail-user 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email@address.edu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--mail-type BEGIN,END,FAIL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-J index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--output=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starIndex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-%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a.out</a:t>
            </a:r>
            <a:endParaRPr lang="en-US" sz="1400" dirty="0">
              <a:solidFill>
                <a:schemeClr val="tx1"/>
              </a:solidFill>
              <a:latin typeface="Courier" charset="0"/>
              <a:cs typeface="Courier" charset="0"/>
            </a:endParaRP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#SBATCH -D 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/</a:t>
            </a:r>
            <a:r>
              <a:rPr lang="en-US" sz="1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lclhome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/username/</a:t>
            </a:r>
            <a:r>
              <a:rPr lang="en-US" sz="1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Workshop_RNASeq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/</a:t>
            </a:r>
            <a:r>
              <a:rPr lang="en-US" sz="1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src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/</a:t>
            </a:r>
            <a:r>
              <a:rPr lang="en-US" sz="1400" b="1" dirty="0" err="1">
                <a:solidFill>
                  <a:srgbClr val="FF0000"/>
                </a:solidFill>
                <a:latin typeface="Courier" charset="0"/>
                <a:cs typeface="Courier" charset="0"/>
              </a:rPr>
              <a:t>slurm</a:t>
            </a:r>
            <a:r>
              <a:rPr lang="en-US" sz="1400" b="1" dirty="0">
                <a:solidFill>
                  <a:srgbClr val="FF0000"/>
                </a:solidFill>
                <a:latin typeface="Courier" charset="0"/>
                <a:cs typeface="Courier" charset="0"/>
              </a:rPr>
              <a:t>-out</a:t>
            </a:r>
          </a:p>
          <a:p>
            <a:pPr>
              <a:spcBef>
                <a:spcPct val="0"/>
              </a:spcBef>
            </a:pPr>
            <a:endParaRPr lang="en-US" sz="1400" dirty="0">
              <a:solidFill>
                <a:schemeClr val="tx1"/>
              </a:solidFill>
              <a:latin typeface="Courier" charset="0"/>
              <a:cs typeface="Courier" charset="0"/>
            </a:endParaRP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cd $SLURM_SUBMIT_DIR</a:t>
            </a:r>
          </a:p>
          <a:p>
            <a:pPr>
              <a:spcBef>
                <a:spcPct val="0"/>
              </a:spcBef>
            </a:pPr>
            <a:endParaRPr lang="en-US" sz="1400" dirty="0">
              <a:solidFill>
                <a:schemeClr val="tx1"/>
              </a:solidFill>
              <a:latin typeface="Courier" charset="0"/>
              <a:cs typeface="Courier" charset="0"/>
            </a:endParaRPr>
          </a:p>
          <a:p>
            <a:pPr>
              <a:spcBef>
                <a:spcPct val="0"/>
              </a:spcBef>
            </a:pPr>
            <a:endParaRPr lang="en-US" sz="1400" dirty="0">
              <a:solidFill>
                <a:schemeClr val="tx1"/>
              </a:solidFill>
              <a:latin typeface="Courier" charset="0"/>
              <a:cs typeface="Courier" charset="0"/>
            </a:endParaRP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/opt/STAR/bin/Linux_x86_64/STAR \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	 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runThreadN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$SLURM_CPUS_ON_NODE \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   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runMode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genomeGenerate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\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   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genomeDir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../data/genome/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star_index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\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   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genomeFastaFiles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../data/genome/GCF_003254395.2_Amel_HAv3.1_genomic.fna \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   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sjdbGTFfile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../data/genome/GCF_003254395.2_Amel_HAv3.1_genomic.gtf \</a:t>
            </a:r>
          </a:p>
          <a:p>
            <a:pPr>
              <a:spcBef>
                <a:spcPct val="0"/>
              </a:spcBef>
            </a:pP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    --</a:t>
            </a:r>
            <a:r>
              <a:rPr lang="en-US" sz="1400" dirty="0" err="1">
                <a:solidFill>
                  <a:schemeClr val="tx1"/>
                </a:solidFill>
                <a:latin typeface="Courier" charset="0"/>
                <a:cs typeface="Courier" charset="0"/>
              </a:rPr>
              <a:t>sjdbOverhang</a:t>
            </a:r>
            <a:r>
              <a:rPr lang="en-US" sz="1400" dirty="0">
                <a:solidFill>
                  <a:schemeClr val="tx1"/>
                </a:solidFill>
                <a:latin typeface="Courier" charset="0"/>
                <a:cs typeface="Courier" charset="0"/>
              </a:rPr>
              <a:t> 99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44118-56B3-4F69-B801-782EDFD8C5AC}"/>
              </a:ext>
            </a:extLst>
          </p:cNvPr>
          <p:cNvSpPr txBox="1"/>
          <p:nvPr/>
        </p:nvSpPr>
        <p:spPr>
          <a:xfrm>
            <a:off x="-89209" y="6591224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of Illinois – High-Performance Biological Computing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131" y="683711"/>
            <a:ext cx="8229600" cy="9128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genome index script</a:t>
            </a:r>
            <a:endParaRPr lang="en-US" sz="13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3336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92" y="500062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STAR manual, 3 options listed for running alignment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29F66F-CC60-46BC-8EDD-A0BAA87B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92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/>
              <a:t>--</a:t>
            </a:r>
            <a:r>
              <a:rPr lang="en-US" dirty="0" err="1"/>
              <a:t>runThreadN</a:t>
            </a:r>
            <a:r>
              <a:rPr lang="en-US" dirty="0"/>
              <a:t> – Number of threads</a:t>
            </a:r>
          </a:p>
          <a:p>
            <a:endParaRPr lang="en-US" dirty="0"/>
          </a:p>
          <a:p>
            <a:r>
              <a:rPr lang="en-US" dirty="0"/>
              <a:t>--</a:t>
            </a:r>
            <a:r>
              <a:rPr lang="en-US" dirty="0" err="1"/>
              <a:t>genomeDir</a:t>
            </a:r>
            <a:r>
              <a:rPr lang="en-US" dirty="0"/>
              <a:t> – path to genome directory</a:t>
            </a:r>
          </a:p>
          <a:p>
            <a:endParaRPr lang="en-US" dirty="0"/>
          </a:p>
          <a:p>
            <a:r>
              <a:rPr lang="en-US" dirty="0"/>
              <a:t>--</a:t>
            </a:r>
            <a:r>
              <a:rPr lang="en-US" dirty="0" err="1"/>
              <a:t>readFilesIn</a:t>
            </a:r>
            <a:r>
              <a:rPr lang="en-US" dirty="0"/>
              <a:t> – path to read files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Create a star alignment job script using these 3 basic options listed above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045D1-0B50-4752-9580-D219F28CB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94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3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B189-A010-42F5-8C53-476B0E7B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86" y="3381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alignment script using 3 basic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E6934-C75A-4ACF-ABB0-CF4544E2B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4851" y="1834632"/>
            <a:ext cx="8366878" cy="44435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/>
              </a:rPr>
              <a:t>#!/bin/bash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-N 1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-n 1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--mem=15gb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--</a:t>
            </a:r>
            <a:r>
              <a:rPr lang="en-US" dirty="0" err="1">
                <a:latin typeface="Courier"/>
              </a:rPr>
              <a:t>nodelist</a:t>
            </a:r>
            <a:r>
              <a:rPr lang="en-US" dirty="0">
                <a:latin typeface="Courier"/>
              </a:rPr>
              <a:t>=bioinfo-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04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--mail-user 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email@address.edu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--mail-type BEGIN,END,FAIL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-J align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--output=</a:t>
            </a:r>
            <a:r>
              <a:rPr lang="en-US" dirty="0" err="1">
                <a:latin typeface="Courier"/>
              </a:rPr>
              <a:t>starBasicOne</a:t>
            </a:r>
            <a:r>
              <a:rPr lang="en-US" dirty="0">
                <a:latin typeface="Courier"/>
              </a:rPr>
              <a:t>-%</a:t>
            </a:r>
            <a:r>
              <a:rPr lang="en-US" dirty="0" err="1">
                <a:latin typeface="Courier"/>
              </a:rPr>
              <a:t>a.out</a:t>
            </a:r>
            <a:endParaRPr lang="en-US" dirty="0">
              <a:latin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</a:rPr>
              <a:t>#SBATCH -D 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Courier"/>
              </a:rPr>
              <a:t>lclhome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/username/</a:t>
            </a:r>
            <a:r>
              <a:rPr lang="en-US" b="1" dirty="0" err="1">
                <a:solidFill>
                  <a:srgbClr val="FF0000"/>
                </a:solidFill>
                <a:latin typeface="Courier"/>
              </a:rPr>
              <a:t>Workshop_RNASeq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Courier"/>
              </a:rPr>
              <a:t>src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/</a:t>
            </a:r>
            <a:r>
              <a:rPr lang="en-US" b="1" dirty="0" err="1">
                <a:solidFill>
                  <a:srgbClr val="FF0000"/>
                </a:solidFill>
                <a:latin typeface="Courier"/>
              </a:rPr>
              <a:t>slurm</a:t>
            </a:r>
            <a:r>
              <a:rPr lang="en-US" b="1" dirty="0">
                <a:solidFill>
                  <a:srgbClr val="FF0000"/>
                </a:solidFill>
                <a:latin typeface="Courier"/>
              </a:rPr>
              <a:t>-out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cd $SLURM_SUBMIT_DIR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/opt/STAR/bin/Linux_x86_64/STAR  \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     --</a:t>
            </a:r>
            <a:r>
              <a:rPr lang="en-US" dirty="0" err="1">
                <a:latin typeface="Courier"/>
              </a:rPr>
              <a:t>runThreadN</a:t>
            </a:r>
            <a:r>
              <a:rPr lang="en-US" dirty="0">
                <a:latin typeface="Courier"/>
              </a:rPr>
              <a:t> $SLURM_NTASKS \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     --</a:t>
            </a:r>
            <a:r>
              <a:rPr lang="en-US" dirty="0" err="1">
                <a:latin typeface="Courier"/>
              </a:rPr>
              <a:t>genomeDir</a:t>
            </a:r>
            <a:r>
              <a:rPr lang="en-US" dirty="0">
                <a:latin typeface="Courier"/>
              </a:rPr>
              <a:t> ../data/genome/</a:t>
            </a:r>
            <a:r>
              <a:rPr lang="en-US" dirty="0" err="1">
                <a:latin typeface="Courier"/>
              </a:rPr>
              <a:t>star_index</a:t>
            </a:r>
            <a:r>
              <a:rPr lang="en-US" dirty="0">
                <a:latin typeface="Courier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"/>
              </a:rPr>
              <a:t>     --</a:t>
            </a:r>
            <a:r>
              <a:rPr lang="en-US" dirty="0" err="1">
                <a:latin typeface="Courier"/>
              </a:rPr>
              <a:t>readFilesIn</a:t>
            </a:r>
            <a:r>
              <a:rPr lang="en-US" dirty="0">
                <a:latin typeface="Courier"/>
              </a:rPr>
              <a:t> ../data/C4-45-3_1_100K.fq ../data/C4-45-3_2_100K.fq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3CBCE3-2BE5-4B84-8C93-911B4419C276}"/>
              </a:ext>
            </a:extLst>
          </p:cNvPr>
          <p:cNvSpPr/>
          <p:nvPr/>
        </p:nvSpPr>
        <p:spPr>
          <a:xfrm>
            <a:off x="1630810" y="1690688"/>
            <a:ext cx="8296275" cy="47339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3A7155-FB05-47B6-8C65-A71F839D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14" y="37197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35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Browse the output files generated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29F66F-CC60-46BC-8EDD-A0BAA87B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567" y="1843639"/>
            <a:ext cx="5034316" cy="410123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files: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Log.out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Log.final.out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Log.progress.out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Output file: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Alignment.out.sam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30BA6-E22E-4F99-9530-4A2822D3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26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2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Browse the output files generated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29F66F-CC60-46BC-8EDD-A0BAA87B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02" y="1852648"/>
            <a:ext cx="2818612" cy="786518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files:</a:t>
            </a:r>
          </a:p>
          <a:p>
            <a:pPr marL="457200" lvl="1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Log.out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19BFA-9575-4166-8A77-44039C7E50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0" t="10695" b="44305"/>
          <a:stretch/>
        </p:blipFill>
        <p:spPr>
          <a:xfrm>
            <a:off x="212630" y="2906188"/>
            <a:ext cx="11766739" cy="3586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6FF3D1-C958-4CD8-933B-986D2E89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923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7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24" y="184977"/>
            <a:ext cx="9528772" cy="119315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Browse the output files generated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29F66F-CC60-46BC-8EDD-A0BAA87B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38" y="1942722"/>
            <a:ext cx="6250251" cy="4351338"/>
          </a:xfrm>
        </p:spPr>
        <p:txBody>
          <a:bodyPr/>
          <a:lstStyle/>
          <a:p>
            <a:pPr marL="0" indent="0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Log.final.out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alignment statistics </a:t>
            </a:r>
          </a:p>
          <a:p>
            <a:pPr marL="0" indent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Including:</a:t>
            </a:r>
          </a:p>
          <a:p>
            <a:pPr marL="801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input reads</a:t>
            </a:r>
          </a:p>
          <a:p>
            <a:pPr marL="801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uniquely mapped reads</a:t>
            </a:r>
          </a:p>
          <a:p>
            <a:pPr marL="8016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multiply mapped reads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D7E9B-1D7C-4383-B36C-F797A6115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" t="39167" r="61250" b="7222"/>
          <a:stretch/>
        </p:blipFill>
        <p:spPr>
          <a:xfrm>
            <a:off x="6502828" y="1583842"/>
            <a:ext cx="5143500" cy="505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0320E-0725-4D9C-9EFC-0224DEE6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78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4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29F66F-CC60-46BC-8EDD-A0BAA87B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files:</a:t>
            </a:r>
          </a:p>
          <a:p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Log.progress.out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B1942-F1CF-41C8-9940-AA9BDDA5D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125" r="39120" b="7361"/>
          <a:stretch/>
        </p:blipFill>
        <p:spPr>
          <a:xfrm>
            <a:off x="539615" y="3788364"/>
            <a:ext cx="10502039" cy="51911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24" y="184977"/>
            <a:ext cx="9528772" cy="119315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Browse the output files generated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7A18C-3E83-449E-A7EB-F5EC8E3D5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04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85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29F66F-CC60-46BC-8EDD-A0BAA87BE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448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 Output file: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Alignment.out.sam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EB2904-FC79-4D55-A570-C15BEE49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" t="8333" r="741" b="28751"/>
          <a:stretch/>
        </p:blipFill>
        <p:spPr>
          <a:xfrm>
            <a:off x="1733256" y="2685921"/>
            <a:ext cx="9501751" cy="40741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E63088-3326-4D0B-AB7D-A6CC30DC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310" y="572295"/>
            <a:ext cx="9528772" cy="1193153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Browse the output files generated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00BEC-B626-478D-AE10-FF2322132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180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8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632274-A3B4-4454-878D-DFFD215C1A09}"/>
              </a:ext>
            </a:extLst>
          </p:cNvPr>
          <p:cNvSpPr txBox="1">
            <a:spLocks/>
          </p:cNvSpPr>
          <p:nvPr/>
        </p:nvSpPr>
        <p:spPr>
          <a:xfrm>
            <a:off x="904933" y="1960093"/>
            <a:ext cx="10164417" cy="32486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alignments and </a:t>
            </a:r>
          </a:p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abundance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</a:t>
            </a: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07545-E639-487C-A512-7514BC873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694"/>
            <a:ext cx="12192000" cy="3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8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9BA7C-B97E-4F9B-8E6A-9B9F6105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086" y="815320"/>
            <a:ext cx="1236617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to improve organization of the previously generated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54FC-AEB1-4F3C-904E-AF1864559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46" y="214088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Redirect output to results folder</a:t>
            </a:r>
          </a:p>
          <a:p>
            <a:endParaRPr lang="en-US" dirty="0"/>
          </a:p>
          <a:p>
            <a:r>
              <a:rPr lang="en-US" dirty="0"/>
              <a:t>Add sample name to output files</a:t>
            </a:r>
          </a:p>
          <a:p>
            <a:endParaRPr lang="en-US" dirty="0"/>
          </a:p>
          <a:p>
            <a:r>
              <a:rPr lang="en-US" dirty="0"/>
              <a:t>Sort the output file based on genome coordinates of alignments</a:t>
            </a:r>
          </a:p>
          <a:p>
            <a:endParaRPr lang="en-US" dirty="0"/>
          </a:p>
          <a:p>
            <a:r>
              <a:rPr lang="en-US" dirty="0"/>
              <a:t>Convert SAM to BAM to reduce the file size</a:t>
            </a:r>
          </a:p>
          <a:p>
            <a:endParaRPr lang="en-US" dirty="0"/>
          </a:p>
          <a:p>
            <a:r>
              <a:rPr lang="en-US" dirty="0"/>
              <a:t>Run with gene annotation file</a:t>
            </a:r>
          </a:p>
          <a:p>
            <a:endParaRPr lang="en-US" dirty="0"/>
          </a:p>
          <a:p>
            <a:r>
              <a:rPr lang="en-US" dirty="0"/>
              <a:t>Use one script to run STAR on multiple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203149-5763-4C1C-AA81-E037B8B0C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76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20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54FC-AEB1-4F3C-904E-AF1864559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70" y="1798602"/>
            <a:ext cx="11276116" cy="4533592"/>
          </a:xfrm>
        </p:spPr>
        <p:txBody>
          <a:bodyPr>
            <a:normAutofit/>
          </a:bodyPr>
          <a:lstStyle/>
          <a:p>
            <a:r>
              <a:rPr lang="en-US" sz="1600" dirty="0"/>
              <a:t>Redirect output to results folder	-</a:t>
            </a:r>
            <a:r>
              <a:rPr lang="en-US" sz="1600" dirty="0">
                <a:solidFill>
                  <a:srgbClr val="0000FF"/>
                </a:solidFill>
              </a:rPr>
              <a:t>-</a:t>
            </a:r>
            <a:r>
              <a:rPr lang="en-US" sz="1600" dirty="0" err="1">
                <a:solidFill>
                  <a:srgbClr val="0000FF"/>
                </a:solidFill>
              </a:rPr>
              <a:t>outFileNamePrefix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/>
              <a:t>Add sample name to output files	</a:t>
            </a:r>
            <a:r>
              <a:rPr lang="en-US" sz="1600" dirty="0">
                <a:solidFill>
                  <a:srgbClr val="0000FF"/>
                </a:solidFill>
              </a:rPr>
              <a:t>--</a:t>
            </a:r>
            <a:r>
              <a:rPr lang="en-US" sz="1600" dirty="0" err="1">
                <a:solidFill>
                  <a:srgbClr val="0000FF"/>
                </a:solidFill>
              </a:rPr>
              <a:t>outFileNamePrefix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Convert SAM to BAM to reduce the file size 	</a:t>
            </a:r>
            <a:r>
              <a:rPr lang="en-US" sz="1600" dirty="0">
                <a:solidFill>
                  <a:srgbClr val="0000FF"/>
                </a:solidFill>
              </a:rPr>
              <a:t>--</a:t>
            </a:r>
            <a:r>
              <a:rPr lang="en-US" sz="1600" dirty="0" err="1">
                <a:solidFill>
                  <a:srgbClr val="0000FF"/>
                </a:solidFill>
              </a:rPr>
              <a:t>outSAMtype</a:t>
            </a:r>
            <a:r>
              <a:rPr lang="en-US" sz="1600" dirty="0">
                <a:solidFill>
                  <a:srgbClr val="0000FF"/>
                </a:solidFill>
              </a:rPr>
              <a:t> BAM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/>
              <a:t>Sort the output file based on genome coordinates of alignments	 </a:t>
            </a:r>
            <a:r>
              <a:rPr lang="en-US" sz="1600" dirty="0">
                <a:solidFill>
                  <a:srgbClr val="0000FF"/>
                </a:solidFill>
              </a:rPr>
              <a:t>--</a:t>
            </a:r>
            <a:r>
              <a:rPr lang="en-US" sz="1600" dirty="0" err="1">
                <a:solidFill>
                  <a:srgbClr val="0000FF"/>
                </a:solidFill>
              </a:rPr>
              <a:t>outSAMtype</a:t>
            </a:r>
            <a:r>
              <a:rPr lang="en-US" sz="1600" dirty="0">
                <a:solidFill>
                  <a:srgbClr val="0000FF"/>
                </a:solidFill>
              </a:rPr>
              <a:t> BAM </a:t>
            </a:r>
            <a:r>
              <a:rPr lang="en-US" sz="1600" dirty="0" err="1">
                <a:solidFill>
                  <a:srgbClr val="0000FF"/>
                </a:solidFill>
              </a:rPr>
              <a:t>SortedByCoordinate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/>
              <a:t>Run with gene annotation file		 </a:t>
            </a:r>
            <a:r>
              <a:rPr lang="en-US" sz="1600" dirty="0">
                <a:solidFill>
                  <a:srgbClr val="0000FF"/>
                </a:solidFill>
              </a:rPr>
              <a:t>–</a:t>
            </a:r>
            <a:r>
              <a:rPr lang="en-US" sz="1600" dirty="0" err="1">
                <a:solidFill>
                  <a:srgbClr val="0000FF"/>
                </a:solidFill>
              </a:rPr>
              <a:t>sjdbGTFfile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1600" dirty="0"/>
              <a:t>Use one script to run STAR on multiple samples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</a:rPr>
              <a:t>filename=$(sed -n -e "$SLURM_ARRAY_TASK_ID p" ../data/</a:t>
            </a:r>
            <a:r>
              <a:rPr lang="en-US" sz="1600" dirty="0" err="1">
                <a:solidFill>
                  <a:srgbClr val="0000FF"/>
                </a:solidFill>
              </a:rPr>
              <a:t>samples.txt</a:t>
            </a:r>
            <a:r>
              <a:rPr lang="en-US" sz="1600" dirty="0">
                <a:solidFill>
                  <a:srgbClr val="0000FF"/>
                </a:solidFill>
              </a:rPr>
              <a:t>)--</a:t>
            </a:r>
            <a:r>
              <a:rPr lang="en-US" sz="1600" dirty="0" err="1">
                <a:solidFill>
                  <a:srgbClr val="0000FF"/>
                </a:solidFill>
              </a:rPr>
              <a:t>readFilesIn</a:t>
            </a:r>
            <a:r>
              <a:rPr lang="en-US" sz="1600" dirty="0">
                <a:solidFill>
                  <a:srgbClr val="0000FF"/>
                </a:solidFill>
              </a:rPr>
              <a:t> ../data/${filename}_1_100K.fq ../data/${filename}_2_100K.fq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09BA7C-B97E-4F9B-8E6A-9B9F6105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29" y="473039"/>
            <a:ext cx="1245325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to improve organization of the previously generated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F5C0A-51C8-4DE0-80DB-5DEDF3B22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27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29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2A87-3871-419A-A2EC-6E34147A2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9625"/>
            <a:ext cx="1146581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alignment script with all previously listed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C4C0D-F1F0-4C6B-9A0C-55553DDE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145" y="1768985"/>
            <a:ext cx="10515600" cy="4946650"/>
          </a:xfrm>
          <a:ln w="38100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#!/bin/bash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-N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-n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--mem=15gb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</a:t>
            </a:r>
            <a:r>
              <a:rPr lang="en-US" sz="1200" dirty="0" err="1">
                <a:latin typeface="Courier"/>
              </a:rPr>
              <a:t>nodelist</a:t>
            </a:r>
            <a:r>
              <a:rPr lang="en-US" sz="1200" dirty="0">
                <a:latin typeface="Courier"/>
              </a:rPr>
              <a:t>=bioinfo-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04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--mail-user 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email@address.com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--mail-type BEGIN,END,FAIL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-J align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--output=</a:t>
            </a:r>
            <a:r>
              <a:rPr lang="en-US" sz="1200" dirty="0" err="1">
                <a:latin typeface="Courier"/>
              </a:rPr>
              <a:t>starAlignCountsMulti</a:t>
            </a:r>
            <a:r>
              <a:rPr lang="en-US" sz="1200" dirty="0">
                <a:latin typeface="Courier"/>
              </a:rPr>
              <a:t>-%</a:t>
            </a:r>
            <a:r>
              <a:rPr lang="en-US" sz="1200" dirty="0" err="1">
                <a:latin typeface="Courier"/>
              </a:rPr>
              <a:t>a.out</a:t>
            </a: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-D 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lclhome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/username/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Workshop_RNASeq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src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slurm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-out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cd $SLURM_SUBMIT_DIR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filename=$(sed -n -e "$SLURM_ARRAY_TASK_ID p" ../data/samples.txt)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/opt/STAR/bin/Linux_x86_64/STAR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runThreadN</a:t>
            </a:r>
            <a:r>
              <a:rPr lang="en-US" sz="1200" dirty="0">
                <a:latin typeface="Courier"/>
              </a:rPr>
              <a:t> $SLURM_NTASKS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genomeDir</a:t>
            </a:r>
            <a:r>
              <a:rPr lang="en-US" sz="1200" dirty="0">
                <a:latin typeface="Courier"/>
              </a:rPr>
              <a:t> ../data/genome/</a:t>
            </a:r>
            <a:r>
              <a:rPr lang="en-US" sz="1200" dirty="0" err="1">
                <a:latin typeface="Courier"/>
              </a:rPr>
              <a:t>star_index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readFilesIn</a:t>
            </a:r>
            <a:r>
              <a:rPr lang="en-US" sz="1200" dirty="0">
                <a:latin typeface="Courier"/>
              </a:rPr>
              <a:t> ../data/${filename}_1_100K.fq ../data/${filename}_2_100K.fq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</a:t>
            </a:r>
            <a:r>
              <a:rPr lang="en-US" sz="1200" b="1" dirty="0">
                <a:latin typeface="Courier"/>
              </a:rPr>
              <a:t>--</a:t>
            </a:r>
            <a:r>
              <a:rPr lang="en-US" sz="1200" b="1" dirty="0" err="1">
                <a:latin typeface="Courier"/>
              </a:rPr>
              <a:t>sjdbGTFfile</a:t>
            </a:r>
            <a:r>
              <a:rPr lang="en-US" sz="1200" b="1" dirty="0">
                <a:latin typeface="Courier"/>
              </a:rPr>
              <a:t> ../data/genome/GCF_003254395.2_Amel_HAv3.1_genomic.gtf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</a:t>
            </a:r>
            <a:r>
              <a:rPr lang="en-US" sz="1200" b="1" dirty="0">
                <a:latin typeface="Courier"/>
              </a:rPr>
              <a:t>--</a:t>
            </a:r>
            <a:r>
              <a:rPr lang="en-US" sz="1200" b="1" dirty="0" err="1">
                <a:latin typeface="Courier"/>
              </a:rPr>
              <a:t>sjdbOverhang</a:t>
            </a:r>
            <a:r>
              <a:rPr lang="en-US" sz="1200" b="1" dirty="0">
                <a:latin typeface="Courier"/>
              </a:rPr>
              <a:t> 99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outFileNamePrefix</a:t>
            </a:r>
            <a:r>
              <a:rPr lang="en-US" sz="1200" dirty="0">
                <a:latin typeface="Courier"/>
              </a:rPr>
              <a:t> ../results/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2020-10-30-star-aligns</a:t>
            </a:r>
            <a:r>
              <a:rPr lang="en-US" sz="1200" dirty="0">
                <a:latin typeface="Courier"/>
              </a:rPr>
              <a:t>/${filename}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outSAMtype</a:t>
            </a:r>
            <a:r>
              <a:rPr lang="en-US" sz="1200" dirty="0">
                <a:latin typeface="Courier"/>
              </a:rPr>
              <a:t> BAM </a:t>
            </a:r>
            <a:r>
              <a:rPr lang="en-US" sz="1200" dirty="0" err="1">
                <a:latin typeface="Courier"/>
              </a:rPr>
              <a:t>SortedByCoordinate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</a:t>
            </a:r>
            <a:r>
              <a:rPr lang="en-US" sz="1200" b="1" dirty="0">
                <a:latin typeface="Courier"/>
              </a:rPr>
              <a:t>--</a:t>
            </a:r>
            <a:r>
              <a:rPr lang="en-US" sz="1200" b="1" dirty="0" err="1">
                <a:latin typeface="Courier"/>
              </a:rPr>
              <a:t>outTmpDir</a:t>
            </a:r>
            <a:r>
              <a:rPr lang="en-US" sz="1200" b="1" dirty="0">
                <a:latin typeface="Courier"/>
              </a:rPr>
              <a:t> ${filename}_temp</a:t>
            </a:r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6C1E5-40D8-40E7-8B8F-DF8ED329E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6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7AA1-9E3E-4F6E-8EAD-C44A7684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 of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RNASeq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analysis workflow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0605" y="1670322"/>
            <a:ext cx="2521563" cy="4841266"/>
            <a:chOff x="1017764" y="1769403"/>
            <a:chExt cx="2521563" cy="48412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ED8F78-47B1-43DD-B47A-265EE14BDE1E}"/>
                </a:ext>
              </a:extLst>
            </p:cNvPr>
            <p:cNvSpPr/>
            <p:nvPr/>
          </p:nvSpPr>
          <p:spPr>
            <a:xfrm>
              <a:off x="1585201" y="1769403"/>
              <a:ext cx="1248597" cy="3666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5E0AC2D-C710-439B-96A1-7CFCC6B4AE32}"/>
                </a:ext>
              </a:extLst>
            </p:cNvPr>
            <p:cNvSpPr/>
            <p:nvPr/>
          </p:nvSpPr>
          <p:spPr>
            <a:xfrm>
              <a:off x="1120654" y="2781482"/>
              <a:ext cx="2177695" cy="6865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Alignment to reference genome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55DD65E-F1DF-4676-A369-A6457EFCCA34}"/>
                </a:ext>
              </a:extLst>
            </p:cNvPr>
            <p:cNvCxnSpPr/>
            <p:nvPr/>
          </p:nvCxnSpPr>
          <p:spPr>
            <a:xfrm>
              <a:off x="2209501" y="2220618"/>
              <a:ext cx="0" cy="4223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5602D63-F4F4-4AB0-A77D-E310B1814069}"/>
                </a:ext>
              </a:extLst>
            </p:cNvPr>
            <p:cNvSpPr/>
            <p:nvPr/>
          </p:nvSpPr>
          <p:spPr>
            <a:xfrm>
              <a:off x="1120653" y="4346720"/>
              <a:ext cx="2177695" cy="686571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Gene/Transcript abundance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6C0918-C465-46ED-BF20-E6BF8A8B683C}"/>
                </a:ext>
              </a:extLst>
            </p:cNvPr>
            <p:cNvSpPr/>
            <p:nvPr/>
          </p:nvSpPr>
          <p:spPr>
            <a:xfrm>
              <a:off x="1017764" y="5924098"/>
              <a:ext cx="2521563" cy="6865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Differentially expressed genes/transcripts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30C54FE-F9D5-4BAA-A7A3-61412D0F3833}"/>
                </a:ext>
              </a:extLst>
            </p:cNvPr>
            <p:cNvCxnSpPr/>
            <p:nvPr/>
          </p:nvCxnSpPr>
          <p:spPr>
            <a:xfrm>
              <a:off x="2209501" y="3630511"/>
              <a:ext cx="0" cy="4223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8C26CB1-CB06-4073-8DD8-4329681D3C01}"/>
                </a:ext>
              </a:extLst>
            </p:cNvPr>
            <p:cNvCxnSpPr/>
            <p:nvPr/>
          </p:nvCxnSpPr>
          <p:spPr>
            <a:xfrm>
              <a:off x="2209501" y="5222975"/>
              <a:ext cx="0" cy="42238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8B5F98-B47A-4F95-AC1A-47730B8BA313}"/>
              </a:ext>
            </a:extLst>
          </p:cNvPr>
          <p:cNvSpPr txBox="1"/>
          <p:nvPr/>
        </p:nvSpPr>
        <p:spPr>
          <a:xfrm>
            <a:off x="3862244" y="1919028"/>
            <a:ext cx="730634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accomplished?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aligned reads to the genome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obtained coordinates of the genes on the genome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Step:</a:t>
            </a:r>
          </a:p>
          <a:p>
            <a:pPr marL="28575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number of reads that aligned to each gene/transcript?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06C140-7A46-4900-ABA7-7FAE528A4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04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01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B31F-4877-40F6-92F3-B883D669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38" y="761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available programs for Gene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AFDC8-5104-4799-9CD7-79360C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969" y="2339046"/>
            <a:ext cx="7295054" cy="2669062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Htseq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-count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featureCounts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STAR’s built-in counting option (--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quantMode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htseq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-count’s default mode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2A283-DFEE-4E31-A219-CF4D036B2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47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45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5B2DA-A5C2-4562-A8D1-7118E7E2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774" y="536267"/>
            <a:ext cx="8709141" cy="96796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counting approaches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C268F1A-B781-421E-914C-FC5779223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08"/>
            <a:ext cx="12192000" cy="396190"/>
          </a:xfrm>
          <a:prstGeom prst="rect">
            <a:avLst/>
          </a:prstGeom>
        </p:spPr>
      </p:pic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CBAD226A-10AE-4554-9609-20515A7F79D2}"/>
              </a:ext>
            </a:extLst>
          </p:cNvPr>
          <p:cNvGrpSpPr/>
          <p:nvPr/>
        </p:nvGrpSpPr>
        <p:grpSpPr>
          <a:xfrm>
            <a:off x="3370975" y="1504235"/>
            <a:ext cx="5138737" cy="5274562"/>
            <a:chOff x="4572794" y="1515851"/>
            <a:chExt cx="5138737" cy="5274562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680BCD3-4445-4F63-84AE-B20829EDEA13}"/>
                </a:ext>
              </a:extLst>
            </p:cNvPr>
            <p:cNvCxnSpPr>
              <a:cxnSpLocks/>
            </p:cNvCxnSpPr>
            <p:nvPr/>
          </p:nvCxnSpPr>
          <p:spPr>
            <a:xfrm>
              <a:off x="5269259" y="3789973"/>
              <a:ext cx="472196" cy="1570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DAB7246-D1DB-445E-81D4-49B1F40D1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794" y="1515851"/>
              <a:ext cx="5138737" cy="527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174B4F-94AC-4C9A-8E0B-3A94AC6E9D28}"/>
                </a:ext>
              </a:extLst>
            </p:cNvPr>
            <p:cNvSpPr/>
            <p:nvPr/>
          </p:nvSpPr>
          <p:spPr>
            <a:xfrm>
              <a:off x="4697916" y="2285175"/>
              <a:ext cx="1476502" cy="174855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375065-D23B-4989-8425-71CF63F0C690}"/>
                </a:ext>
              </a:extLst>
            </p:cNvPr>
            <p:cNvSpPr/>
            <p:nvPr/>
          </p:nvSpPr>
          <p:spPr>
            <a:xfrm>
              <a:off x="5269260" y="2139380"/>
              <a:ext cx="672858" cy="149622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498A66-8B63-4F4F-96EC-751C73446DFF}"/>
                </a:ext>
              </a:extLst>
            </p:cNvPr>
            <p:cNvSpPr/>
            <p:nvPr/>
          </p:nvSpPr>
          <p:spPr>
            <a:xfrm>
              <a:off x="4711378" y="2762696"/>
              <a:ext cx="1463040" cy="173850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3876A8-E379-4A33-B1BD-8D942585A709}"/>
                </a:ext>
              </a:extLst>
            </p:cNvPr>
            <p:cNvSpPr/>
            <p:nvPr/>
          </p:nvSpPr>
          <p:spPr>
            <a:xfrm>
              <a:off x="5784716" y="2634977"/>
              <a:ext cx="665832" cy="148480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BF1188-4720-4067-91FD-28A1835F29A1}"/>
                </a:ext>
              </a:extLst>
            </p:cNvPr>
            <p:cNvSpPr txBox="1"/>
            <p:nvPr/>
          </p:nvSpPr>
          <p:spPr>
            <a:xfrm>
              <a:off x="5312019" y="2783458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30B40A-548E-4C24-A2E1-82406F94D135}"/>
                </a:ext>
              </a:extLst>
            </p:cNvPr>
            <p:cNvSpPr/>
            <p:nvPr/>
          </p:nvSpPr>
          <p:spPr>
            <a:xfrm>
              <a:off x="4712954" y="3289322"/>
              <a:ext cx="680552" cy="181346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53D90E4-7348-495D-8CF2-1321F405A166}"/>
                </a:ext>
              </a:extLst>
            </p:cNvPr>
            <p:cNvSpPr txBox="1"/>
            <p:nvPr/>
          </p:nvSpPr>
          <p:spPr>
            <a:xfrm>
              <a:off x="5414485" y="3157015"/>
              <a:ext cx="33580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BC540E-C03B-48E4-9364-A2D2EDEFE9C8}"/>
                </a:ext>
              </a:extLst>
            </p:cNvPr>
            <p:cNvSpPr txBox="1"/>
            <p:nvPr/>
          </p:nvSpPr>
          <p:spPr>
            <a:xfrm>
              <a:off x="4884034" y="3290062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F640C3-6F6D-41F4-864F-F39F11D3F510}"/>
                </a:ext>
              </a:extLst>
            </p:cNvPr>
            <p:cNvSpPr/>
            <p:nvPr/>
          </p:nvSpPr>
          <p:spPr>
            <a:xfrm>
              <a:off x="5533666" y="3289322"/>
              <a:ext cx="908043" cy="173851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9E428D-E2E9-4D6B-80F9-D0A7D5F06CB5}"/>
                </a:ext>
              </a:extLst>
            </p:cNvPr>
            <p:cNvSpPr txBox="1"/>
            <p:nvPr/>
          </p:nvSpPr>
          <p:spPr>
            <a:xfrm>
              <a:off x="5918521" y="3299133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96FD43A-D458-4E9C-B05F-645BF5E7C692}"/>
                </a:ext>
              </a:extLst>
            </p:cNvPr>
            <p:cNvSpPr/>
            <p:nvPr/>
          </p:nvSpPr>
          <p:spPr>
            <a:xfrm>
              <a:off x="4711378" y="3863646"/>
              <a:ext cx="694429" cy="172338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A40906D-2BEC-4C48-BDFE-83D57FF49039}"/>
                </a:ext>
              </a:extLst>
            </p:cNvPr>
            <p:cNvSpPr/>
            <p:nvPr/>
          </p:nvSpPr>
          <p:spPr>
            <a:xfrm>
              <a:off x="5041720" y="3741889"/>
              <a:ext cx="365293" cy="127269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A36C0C-39E8-4264-995C-A6E9BCFD0961}"/>
                </a:ext>
              </a:extLst>
            </p:cNvPr>
            <p:cNvSpPr txBox="1"/>
            <p:nvPr/>
          </p:nvSpPr>
          <p:spPr>
            <a:xfrm>
              <a:off x="5147229" y="3729219"/>
              <a:ext cx="277467" cy="124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FE66EB-9A0A-4827-87D8-9EA04029C263}"/>
                </a:ext>
              </a:extLst>
            </p:cNvPr>
            <p:cNvSpPr txBox="1"/>
            <p:nvPr/>
          </p:nvSpPr>
          <p:spPr>
            <a:xfrm>
              <a:off x="4888875" y="3887578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009AD34-F2EC-44CB-AFC1-89C4AB184B2B}"/>
                </a:ext>
              </a:extLst>
            </p:cNvPr>
            <p:cNvSpPr/>
            <p:nvPr/>
          </p:nvSpPr>
          <p:spPr>
            <a:xfrm>
              <a:off x="5555349" y="3862873"/>
              <a:ext cx="894659" cy="173851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757EA0-7162-4A2A-9DEC-2131DF369618}"/>
                </a:ext>
              </a:extLst>
            </p:cNvPr>
            <p:cNvSpPr txBox="1"/>
            <p:nvPr/>
          </p:nvSpPr>
          <p:spPr>
            <a:xfrm>
              <a:off x="5915016" y="3869012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875356B-D4D8-48C0-8A6B-D7BB1A75823F}"/>
                </a:ext>
              </a:extLst>
            </p:cNvPr>
            <p:cNvSpPr/>
            <p:nvPr/>
          </p:nvSpPr>
          <p:spPr>
            <a:xfrm>
              <a:off x="5555349" y="3738012"/>
              <a:ext cx="421919" cy="124313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143BBD-12A5-461D-B701-4F98FAA67472}"/>
                </a:ext>
              </a:extLst>
            </p:cNvPr>
            <p:cNvSpPr txBox="1"/>
            <p:nvPr/>
          </p:nvSpPr>
          <p:spPr>
            <a:xfrm>
              <a:off x="5676745" y="3718865"/>
              <a:ext cx="367027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E4DD209-C1F5-49AA-ABCF-86DCFFA77960}"/>
                </a:ext>
              </a:extLst>
            </p:cNvPr>
            <p:cNvSpPr/>
            <p:nvPr/>
          </p:nvSpPr>
          <p:spPr>
            <a:xfrm>
              <a:off x="4697416" y="4407084"/>
              <a:ext cx="1252227" cy="172340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A3DB0F7-8780-4A60-8C9A-AF4FCAEA6940}"/>
                </a:ext>
              </a:extLst>
            </p:cNvPr>
            <p:cNvSpPr txBox="1"/>
            <p:nvPr/>
          </p:nvSpPr>
          <p:spPr>
            <a:xfrm>
              <a:off x="4893649" y="4428186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0DBE9C4-AE41-4D1A-8082-BAEB05DE1298}"/>
                </a:ext>
              </a:extLst>
            </p:cNvPr>
            <p:cNvSpPr/>
            <p:nvPr/>
          </p:nvSpPr>
          <p:spPr>
            <a:xfrm>
              <a:off x="4810360" y="4248301"/>
              <a:ext cx="641929" cy="160821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5309E0-34AF-4AF6-819F-C84275B1501A}"/>
                </a:ext>
              </a:extLst>
            </p:cNvPr>
            <p:cNvSpPr txBox="1"/>
            <p:nvPr/>
          </p:nvSpPr>
          <p:spPr>
            <a:xfrm>
              <a:off x="5037397" y="4248301"/>
              <a:ext cx="367027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A2EBF25-00CA-4FE7-B1EE-0E8B91062824}"/>
                </a:ext>
              </a:extLst>
            </p:cNvPr>
            <p:cNvSpPr/>
            <p:nvPr/>
          </p:nvSpPr>
          <p:spPr>
            <a:xfrm>
              <a:off x="5555349" y="4549785"/>
              <a:ext cx="992550" cy="173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4756056-D143-4765-AA0B-F8EC8850ACB9}"/>
                </a:ext>
              </a:extLst>
            </p:cNvPr>
            <p:cNvSpPr txBox="1"/>
            <p:nvPr/>
          </p:nvSpPr>
          <p:spPr>
            <a:xfrm>
              <a:off x="5887587" y="4557268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gene_B</a:t>
              </a:r>
              <a:endPara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2E32C1F-DEB5-4B3A-9AC0-7381CECA9ECA}"/>
                </a:ext>
              </a:extLst>
            </p:cNvPr>
            <p:cNvSpPr/>
            <p:nvPr/>
          </p:nvSpPr>
          <p:spPr>
            <a:xfrm>
              <a:off x="4700938" y="5036845"/>
              <a:ext cx="1252227" cy="172340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298C729-53C3-4A89-BD8A-F4226314E923}"/>
                </a:ext>
              </a:extLst>
            </p:cNvPr>
            <p:cNvSpPr txBox="1"/>
            <p:nvPr/>
          </p:nvSpPr>
          <p:spPr>
            <a:xfrm>
              <a:off x="4893649" y="5056048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494DE98-4935-4A9B-B165-5CC1BD65C732}"/>
                </a:ext>
              </a:extLst>
            </p:cNvPr>
            <p:cNvSpPr/>
            <p:nvPr/>
          </p:nvSpPr>
          <p:spPr>
            <a:xfrm>
              <a:off x="5192009" y="4885449"/>
              <a:ext cx="641929" cy="160821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61FDD6D-5BE6-433A-A37C-9D6675505BF1}"/>
                </a:ext>
              </a:extLst>
            </p:cNvPr>
            <p:cNvSpPr txBox="1"/>
            <p:nvPr/>
          </p:nvSpPr>
          <p:spPr>
            <a:xfrm>
              <a:off x="5436167" y="4889899"/>
              <a:ext cx="367027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70E5539-9718-4916-A634-8BE9F720847F}"/>
                </a:ext>
              </a:extLst>
            </p:cNvPr>
            <p:cNvSpPr/>
            <p:nvPr/>
          </p:nvSpPr>
          <p:spPr>
            <a:xfrm>
              <a:off x="5512338" y="5179273"/>
              <a:ext cx="1029513" cy="1738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E2CC55C-DCCE-4696-BEF5-43F9D9513472}"/>
                </a:ext>
              </a:extLst>
            </p:cNvPr>
            <p:cNvSpPr txBox="1"/>
            <p:nvPr/>
          </p:nvSpPr>
          <p:spPr>
            <a:xfrm>
              <a:off x="5857627" y="5186627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gene_B</a:t>
              </a:r>
              <a:endPara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2B5D937-C096-4F3E-BF9C-D22B44DDAE31}"/>
                </a:ext>
              </a:extLst>
            </p:cNvPr>
            <p:cNvSpPr/>
            <p:nvPr/>
          </p:nvSpPr>
          <p:spPr>
            <a:xfrm>
              <a:off x="4711377" y="5682438"/>
              <a:ext cx="1230741" cy="173184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A2489A7-4836-4B32-A89A-AFB506B366A1}"/>
                </a:ext>
              </a:extLst>
            </p:cNvPr>
            <p:cNvSpPr txBox="1"/>
            <p:nvPr/>
          </p:nvSpPr>
          <p:spPr>
            <a:xfrm>
              <a:off x="4916657" y="5669452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793809A-8E46-4B7B-8F11-D6AC7B68800A}"/>
                </a:ext>
              </a:extLst>
            </p:cNvPr>
            <p:cNvSpPr/>
            <p:nvPr/>
          </p:nvSpPr>
          <p:spPr>
            <a:xfrm>
              <a:off x="5185181" y="5839570"/>
              <a:ext cx="1356670" cy="18074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F71AE32-C396-411B-89E0-38F4D37B38B7}"/>
                </a:ext>
              </a:extLst>
            </p:cNvPr>
            <p:cNvSpPr txBox="1"/>
            <p:nvPr/>
          </p:nvSpPr>
          <p:spPr>
            <a:xfrm>
              <a:off x="5830324" y="5854095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gene_B</a:t>
              </a:r>
              <a:endPara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27A3B88-A02C-4D27-8780-BB52ECF55DB7}"/>
                </a:ext>
              </a:extLst>
            </p:cNvPr>
            <p:cNvSpPr/>
            <p:nvPr/>
          </p:nvSpPr>
          <p:spPr>
            <a:xfrm>
              <a:off x="5434725" y="5525824"/>
              <a:ext cx="395599" cy="157923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3248545-57F5-4AF4-BA04-A14474F12A9D}"/>
                </a:ext>
              </a:extLst>
            </p:cNvPr>
            <p:cNvSpPr txBox="1"/>
            <p:nvPr/>
          </p:nvSpPr>
          <p:spPr>
            <a:xfrm>
              <a:off x="5549591" y="5546681"/>
              <a:ext cx="367027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35D47B6-DE06-4D25-B25E-905FC8B86596}"/>
                </a:ext>
              </a:extLst>
            </p:cNvPr>
            <p:cNvSpPr/>
            <p:nvPr/>
          </p:nvSpPr>
          <p:spPr>
            <a:xfrm>
              <a:off x="5314548" y="6195914"/>
              <a:ext cx="627570" cy="148271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D96FA14-E0C3-49F8-8F88-AD292AB255D1}"/>
                </a:ext>
              </a:extLst>
            </p:cNvPr>
            <p:cNvSpPr txBox="1"/>
            <p:nvPr/>
          </p:nvSpPr>
          <p:spPr>
            <a:xfrm>
              <a:off x="5551866" y="6176786"/>
              <a:ext cx="3498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5FF6151-0720-4434-B994-9F4D8FDAC9A6}"/>
                </a:ext>
              </a:extLst>
            </p:cNvPr>
            <p:cNvSpPr/>
            <p:nvPr/>
          </p:nvSpPr>
          <p:spPr>
            <a:xfrm>
              <a:off x="5708073" y="6580844"/>
              <a:ext cx="839865" cy="17554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E3A393E0-4FC7-4321-B93D-E31B429B4E72}"/>
                </a:ext>
              </a:extLst>
            </p:cNvPr>
            <p:cNvSpPr txBox="1"/>
            <p:nvPr/>
          </p:nvSpPr>
          <p:spPr>
            <a:xfrm>
              <a:off x="5838354" y="6615560"/>
              <a:ext cx="372990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gene_B</a:t>
              </a:r>
              <a:endPara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7717C4D-00A7-431F-B39D-EE889F1647CC}"/>
                </a:ext>
              </a:extLst>
            </p:cNvPr>
            <p:cNvSpPr/>
            <p:nvPr/>
          </p:nvSpPr>
          <p:spPr>
            <a:xfrm>
              <a:off x="4708685" y="6577322"/>
              <a:ext cx="726040" cy="176008"/>
            </a:xfrm>
            <a:prstGeom prst="rect">
              <a:avLst/>
            </a:prstGeom>
            <a:solidFill>
              <a:srgbClr val="ED7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4E943D8-DEDD-4860-A111-AA10E79DB75F}"/>
                </a:ext>
              </a:extLst>
            </p:cNvPr>
            <p:cNvSpPr txBox="1"/>
            <p:nvPr/>
          </p:nvSpPr>
          <p:spPr>
            <a:xfrm>
              <a:off x="4928659" y="6598472"/>
              <a:ext cx="33672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D06E315-BC22-4F96-A0D8-606B1AED89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9799" y="3359013"/>
              <a:ext cx="182880" cy="3747"/>
            </a:xfrm>
            <a:prstGeom prst="line">
              <a:avLst/>
            </a:prstGeom>
            <a:ln w="22225">
              <a:solidFill>
                <a:srgbClr val="ED7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1991551-6D83-4DF9-A22C-DA60A6DCE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5032" y="3930755"/>
              <a:ext cx="192776" cy="2628"/>
            </a:xfrm>
            <a:prstGeom prst="line">
              <a:avLst/>
            </a:prstGeom>
            <a:ln w="22225">
              <a:solidFill>
                <a:srgbClr val="ED7B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3E350D1-9039-4F8C-ACFC-6B03919E3B4F}"/>
                </a:ext>
              </a:extLst>
            </p:cNvPr>
            <p:cNvSpPr txBox="1"/>
            <p:nvPr/>
          </p:nvSpPr>
          <p:spPr>
            <a:xfrm>
              <a:off x="5312019" y="2312864"/>
              <a:ext cx="425978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gene_A</a:t>
              </a:r>
              <a:endParaRPr lang="en-US" sz="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C45FC71A-5CD2-4F16-B23F-CB7AA9E91DC2}"/>
                </a:ext>
              </a:extLst>
            </p:cNvPr>
            <p:cNvSpPr txBox="1"/>
            <p:nvPr/>
          </p:nvSpPr>
          <p:spPr>
            <a:xfrm>
              <a:off x="5505357" y="2153822"/>
              <a:ext cx="33580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D5F876-C8BD-4DE2-BBDC-9A7DE67BC954}"/>
                </a:ext>
              </a:extLst>
            </p:cNvPr>
            <p:cNvSpPr/>
            <p:nvPr/>
          </p:nvSpPr>
          <p:spPr>
            <a:xfrm>
              <a:off x="5195777" y="3149754"/>
              <a:ext cx="645585" cy="158980"/>
            </a:xfrm>
            <a:prstGeom prst="rect">
              <a:avLst/>
            </a:prstGeom>
            <a:solidFill>
              <a:srgbClr val="F1FB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948106-7E51-4E70-A1B0-B6CCA3F6A471}"/>
                </a:ext>
              </a:extLst>
            </p:cNvPr>
            <p:cNvSpPr txBox="1"/>
            <p:nvPr/>
          </p:nvSpPr>
          <p:spPr>
            <a:xfrm>
              <a:off x="6013375" y="2633844"/>
              <a:ext cx="33580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D2C5F12A-F393-4753-8B77-94132DA45F87}"/>
                </a:ext>
              </a:extLst>
            </p:cNvPr>
            <p:cNvSpPr txBox="1"/>
            <p:nvPr/>
          </p:nvSpPr>
          <p:spPr>
            <a:xfrm>
              <a:off x="5397979" y="3150005"/>
              <a:ext cx="33580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</a:t>
              </a:r>
            </a:p>
          </p:txBody>
        </p: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034CB338-F316-4562-BA2C-73F607D5D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11147" y="3812079"/>
              <a:ext cx="146304" cy="2628"/>
            </a:xfrm>
            <a:prstGeom prst="line">
              <a:avLst/>
            </a:prstGeom>
            <a:ln w="222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6478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CA1E-1592-4BD6-86B5-C5C2815F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 counting with STAR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0E907-1B72-4C7F-90CB-4878D1BB3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20" y="1654484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new folder inside the results folder to store output files from the new STAR run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Edit the previous STAR script to add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--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quantMode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GeneCounts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the output folder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Rerun STAR for all the samples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5278B-872E-401A-9DC2-5FC6A945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5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9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5B97A-57CA-43E4-845C-647E97F01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519" y="554280"/>
            <a:ext cx="9681889" cy="10760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script with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GeneCounts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35AEC-0FBD-41B0-BEEE-0F9D9207E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630" y="1812057"/>
            <a:ext cx="9663876" cy="4853410"/>
          </a:xfrm>
          <a:ln w="38100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#!/bin/bash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-N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-n 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--mem=15gb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</a:t>
            </a:r>
            <a:r>
              <a:rPr lang="en-US" sz="1200" dirty="0" err="1">
                <a:latin typeface="Courier"/>
              </a:rPr>
              <a:t>nodelist</a:t>
            </a:r>
            <a:r>
              <a:rPr lang="en-US" sz="1200" dirty="0">
                <a:latin typeface="Courier"/>
              </a:rPr>
              <a:t>=bioinfo-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04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--mail-user 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email@address.edu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--mail-type BEGIN,END,FAIL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-J align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--output=</a:t>
            </a:r>
            <a:r>
              <a:rPr lang="en-US" sz="1200" dirty="0" err="1">
                <a:latin typeface="Courier"/>
              </a:rPr>
              <a:t>starAlignCounts</a:t>
            </a:r>
            <a:r>
              <a:rPr lang="en-US" sz="1200" dirty="0">
                <a:latin typeface="Courier"/>
              </a:rPr>
              <a:t>-%</a:t>
            </a:r>
            <a:r>
              <a:rPr lang="en-US" sz="1200" dirty="0" err="1">
                <a:latin typeface="Courier"/>
              </a:rPr>
              <a:t>a.out</a:t>
            </a: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#SBATCH -D 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lclhome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/username/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Workshop_RNASeq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src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/</a:t>
            </a:r>
            <a:r>
              <a:rPr lang="en-US" sz="1200" b="1" dirty="0" err="1">
                <a:solidFill>
                  <a:srgbClr val="C00000"/>
                </a:solidFill>
                <a:latin typeface="Courier"/>
              </a:rPr>
              <a:t>slurm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-out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cd $SLURM_SUBMIT_DIR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filename=$(sed -n -e "$SLURM_ARRAY_TASK_ID p" ../data/samples.txt)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Courier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/opt/STAR/bin/Linux_x86_64/STAR --</a:t>
            </a:r>
            <a:r>
              <a:rPr lang="en-US" sz="1200" dirty="0" err="1">
                <a:latin typeface="Courier"/>
              </a:rPr>
              <a:t>runThreadN</a:t>
            </a:r>
            <a:r>
              <a:rPr lang="en-US" sz="1200" dirty="0">
                <a:latin typeface="Courier"/>
              </a:rPr>
              <a:t> $SLURM_NTASKS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genomeDir</a:t>
            </a:r>
            <a:r>
              <a:rPr lang="en-US" sz="1200" dirty="0">
                <a:latin typeface="Courier"/>
              </a:rPr>
              <a:t> ../data/genome/</a:t>
            </a:r>
            <a:r>
              <a:rPr lang="en-US" sz="1200" dirty="0" err="1">
                <a:latin typeface="Courier"/>
              </a:rPr>
              <a:t>star_index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readFilesIn</a:t>
            </a:r>
            <a:r>
              <a:rPr lang="en-US" sz="1200" dirty="0">
                <a:latin typeface="Courier"/>
              </a:rPr>
              <a:t> ../data/${filename}_1_100K.fq ../data/${filename}_2_100K.fq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sjdbGTFfile</a:t>
            </a:r>
            <a:r>
              <a:rPr lang="en-US" sz="1200" dirty="0">
                <a:latin typeface="Courier"/>
              </a:rPr>
              <a:t> ../data/genome/GCF_003254395.2_Amel_HAv3.1_genomic.gtf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sjdbOverhang</a:t>
            </a:r>
            <a:r>
              <a:rPr lang="en-US" sz="1200" dirty="0">
                <a:latin typeface="Courier"/>
              </a:rPr>
              <a:t> 99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outFileNamePrefix</a:t>
            </a:r>
            <a:r>
              <a:rPr lang="en-US" sz="1200" dirty="0">
                <a:latin typeface="Courier"/>
              </a:rPr>
              <a:t> ../results/</a:t>
            </a:r>
            <a:r>
              <a:rPr lang="en-US" sz="1200" b="1" dirty="0">
                <a:solidFill>
                  <a:srgbClr val="C00000"/>
                </a:solidFill>
                <a:latin typeface="Courier"/>
              </a:rPr>
              <a:t>2020-03-06-star-aligns</a:t>
            </a:r>
            <a:r>
              <a:rPr lang="en-US" sz="1200" dirty="0">
                <a:latin typeface="Courier"/>
              </a:rPr>
              <a:t>/${filename}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outSAMtype</a:t>
            </a:r>
            <a:r>
              <a:rPr lang="en-US" sz="1200" dirty="0">
                <a:latin typeface="Courier"/>
              </a:rPr>
              <a:t> BAM </a:t>
            </a:r>
            <a:r>
              <a:rPr lang="en-US" sz="1200" dirty="0" err="1">
                <a:latin typeface="Courier"/>
              </a:rPr>
              <a:t>SortedByCoordinate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</a:t>
            </a:r>
            <a:r>
              <a:rPr lang="en-US" sz="1200" b="1" dirty="0">
                <a:latin typeface="Courier"/>
              </a:rPr>
              <a:t>--</a:t>
            </a:r>
            <a:r>
              <a:rPr lang="en-US" sz="1200" b="1" dirty="0" err="1">
                <a:latin typeface="Courier"/>
              </a:rPr>
              <a:t>quantMode</a:t>
            </a:r>
            <a:r>
              <a:rPr lang="en-US" sz="1200" b="1" dirty="0">
                <a:latin typeface="Courier"/>
              </a:rPr>
              <a:t> </a:t>
            </a:r>
            <a:r>
              <a:rPr lang="en-US" sz="1200" b="1" dirty="0" err="1">
                <a:latin typeface="Courier"/>
              </a:rPr>
              <a:t>GeneCounts</a:t>
            </a:r>
            <a:r>
              <a:rPr lang="en-US" sz="1200" dirty="0">
                <a:latin typeface="Courier"/>
              </a:rPr>
              <a:t> \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200" dirty="0">
                <a:latin typeface="Courier"/>
              </a:rPr>
              <a:t>     --</a:t>
            </a:r>
            <a:r>
              <a:rPr lang="en-US" sz="1200" dirty="0" err="1">
                <a:latin typeface="Courier"/>
              </a:rPr>
              <a:t>outTmpDir</a:t>
            </a:r>
            <a:r>
              <a:rPr lang="en-US" sz="1200" dirty="0">
                <a:latin typeface="Courier"/>
              </a:rPr>
              <a:t> ${filename}_temp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>
              <a:latin typeface="Courie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B2BDE-8EE3-424E-B01B-A75D7A0DD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37" y="67230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4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2B2A-1129-429F-90A2-DEBB509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553" y="329096"/>
            <a:ext cx="9231543" cy="102201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GeneCounts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25CF3-935D-442C-BAB9-D296EFD05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64" y="1510367"/>
            <a:ext cx="4304755" cy="83155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ReadsPerGene.out.tab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50115-49DB-4ECF-9A8F-F9A091E86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" t="10695" r="75602" b="69976"/>
          <a:stretch/>
        </p:blipFill>
        <p:spPr>
          <a:xfrm>
            <a:off x="6720666" y="2531075"/>
            <a:ext cx="5068413" cy="2838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159" y="2531075"/>
            <a:ext cx="62237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 1: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ID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 2: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for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unstranded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RNA-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seq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 3: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for the 1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 strand aligned with RNA 		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htseq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-count option –s yes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Column 4: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counts for the 2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read strand aligned with RNA 		(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htseq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-count option –s reverse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16954-4ED2-49C7-91F7-539EDDE2D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24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11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04E5-99FD-4DDA-910B-5A781779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771959" cy="10400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 counts for all samples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73F76-C535-4F2E-9496-3851BA486AD6}"/>
              </a:ext>
            </a:extLst>
          </p:cNvPr>
          <p:cNvSpPr txBox="1"/>
          <p:nvPr/>
        </p:nvSpPr>
        <p:spPr>
          <a:xfrm>
            <a:off x="490538" y="1690688"/>
            <a:ext cx="11453813" cy="5847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"/>
              </a:rPr>
              <a:t>cd ~/</a:t>
            </a:r>
            <a:r>
              <a:rPr lang="en-US" sz="1600" dirty="0" err="1">
                <a:latin typeface="Courier"/>
              </a:rPr>
              <a:t>workshop_rnaseq</a:t>
            </a:r>
            <a:r>
              <a:rPr lang="en-US" sz="1600" dirty="0">
                <a:latin typeface="Courier"/>
              </a:rPr>
              <a:t>/results/star-aligns </a:t>
            </a:r>
          </a:p>
          <a:p>
            <a:r>
              <a:rPr lang="en-US" sz="1600" dirty="0">
                <a:latin typeface="Courier"/>
              </a:rPr>
              <a:t>for </a:t>
            </a:r>
            <a:r>
              <a:rPr lang="en-US" sz="1600" dirty="0" err="1">
                <a:latin typeface="Courier"/>
              </a:rPr>
              <a:t>i</a:t>
            </a:r>
            <a:r>
              <a:rPr lang="en-US" sz="1600" dirty="0">
                <a:latin typeface="Courier"/>
              </a:rPr>
              <a:t> in *</a:t>
            </a:r>
            <a:r>
              <a:rPr lang="en-US" sz="1600" dirty="0" err="1">
                <a:latin typeface="Courier"/>
              </a:rPr>
              <a:t>ReadsPerGene.out.tab</a:t>
            </a:r>
            <a:r>
              <a:rPr lang="en-US" sz="1600" dirty="0">
                <a:latin typeface="Courier"/>
              </a:rPr>
              <a:t>; do NAME=`echo "${</a:t>
            </a:r>
            <a:r>
              <a:rPr lang="en-US" sz="1600" dirty="0" err="1">
                <a:latin typeface="Courier"/>
              </a:rPr>
              <a:t>i</a:t>
            </a:r>
            <a:r>
              <a:rPr lang="en-US" sz="1600" dirty="0">
                <a:latin typeface="Courier"/>
              </a:rPr>
              <a:t>%%.*}"`; cut -f1,2 $</a:t>
            </a:r>
            <a:r>
              <a:rPr lang="en-US" sz="1600" dirty="0" err="1">
                <a:latin typeface="Courier"/>
              </a:rPr>
              <a:t>i</a:t>
            </a:r>
            <a:r>
              <a:rPr lang="en-US" sz="1600" dirty="0">
                <a:latin typeface="Courier"/>
              </a:rPr>
              <a:t> &gt; $</a:t>
            </a:r>
            <a:r>
              <a:rPr lang="en-US" sz="1600" dirty="0" err="1">
                <a:latin typeface="Courier"/>
              </a:rPr>
              <a:t>NAME.counts</a:t>
            </a:r>
            <a:r>
              <a:rPr lang="en-US" sz="1600" dirty="0">
                <a:latin typeface="Courier"/>
              </a:rPr>
              <a:t>; done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2B0F5-F9CB-4534-9544-07D3A18D3F7C}"/>
              </a:ext>
            </a:extLst>
          </p:cNvPr>
          <p:cNvSpPr txBox="1"/>
          <p:nvPr/>
        </p:nvSpPr>
        <p:spPr>
          <a:xfrm>
            <a:off x="442913" y="2549132"/>
            <a:ext cx="115014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### Breakdown details of the above command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*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ReadsPerGene.out.tab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# reads all files that ends with name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ReadsPerGene.out.tab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NAME=`echo "${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%%.*}"`;        # extracts the substring that is present before the last two dots in the name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-f1,2 $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$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NAME.counts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# extracts the first two columns from file $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outputs that into filename $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NAME.counts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7FECF-A3D4-4FA3-B007-C052789DB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3" t="78458" r="87370" b="7029"/>
          <a:stretch/>
        </p:blipFill>
        <p:spPr>
          <a:xfrm>
            <a:off x="4284154" y="4388937"/>
            <a:ext cx="2880050" cy="24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02BB4-9231-4364-9DEF-95CAF186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97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9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CB35-0D41-446F-A021-8A77BCBEC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for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BA8D4-755D-41E7-9139-35973F489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Download reference genome and gene annotation files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 of reads against reference genome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Generating read counts for all genes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write SLURM scripts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commands to accomplish the above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361C-1550-4816-A328-38ACFC9C1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1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6A1ED-9F01-496F-8CC5-53DD501B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657" y="536265"/>
            <a:ext cx="8916301" cy="113910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 counts for all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57480-7683-4036-B557-2289F59C7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46" y="5597694"/>
            <a:ext cx="5029054" cy="527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Another way to do this is using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707A80-E95E-4681-BF9E-D84A7ADC1361}"/>
              </a:ext>
            </a:extLst>
          </p:cNvPr>
          <p:cNvSpPr txBox="1"/>
          <p:nvPr/>
        </p:nvSpPr>
        <p:spPr>
          <a:xfrm>
            <a:off x="474178" y="2147741"/>
            <a:ext cx="11082338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ourier"/>
              </a:rPr>
              <a:t>awk 'NF &gt; 1{ a[$1] = a[$1] " " $2} END {for( </a:t>
            </a:r>
            <a:r>
              <a:rPr lang="en-US" sz="1400" dirty="0" err="1">
                <a:latin typeface="Courier"/>
              </a:rPr>
              <a:t>i</a:t>
            </a:r>
            <a:r>
              <a:rPr lang="en-US" sz="1400" dirty="0">
                <a:latin typeface="Courier"/>
              </a:rPr>
              <a:t> in a ) print </a:t>
            </a:r>
            <a:r>
              <a:rPr lang="en-US" sz="1400" dirty="0" err="1">
                <a:latin typeface="Courier"/>
              </a:rPr>
              <a:t>i</a:t>
            </a:r>
            <a:r>
              <a:rPr lang="en-US" sz="1400" dirty="0">
                <a:latin typeface="Courier"/>
              </a:rPr>
              <a:t>, a[</a:t>
            </a:r>
            <a:r>
              <a:rPr lang="en-US" sz="1400" dirty="0" err="1">
                <a:latin typeface="Courier"/>
              </a:rPr>
              <a:t>i</a:t>
            </a:r>
            <a:r>
              <a:rPr lang="en-US" sz="1400" dirty="0">
                <a:latin typeface="Courier"/>
              </a:rPr>
              <a:t>]}' *.counts  &gt;counts_allsamples.txt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801ECA-D4F4-4312-B7D9-0B82A440A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" t="69375" r="80695" b="21250"/>
          <a:stretch/>
        </p:blipFill>
        <p:spPr>
          <a:xfrm>
            <a:off x="3622614" y="2931209"/>
            <a:ext cx="4509210" cy="1581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FEF12D-FFB6-4929-891C-7BB30638F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42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96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4245-8C23-41C0-9D3F-0CC21AA5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221" y="6893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today’s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BE0B-B26C-4E5D-A7A8-98CA8723A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220" y="2230957"/>
            <a:ext cx="10393437" cy="40562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Downloading reference genome and annotation files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 of reads against reference genome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Scripts to generate alignments using STAR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Script and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commands to get read counts for all genes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A58D9-B2C0-4497-83A8-E393BE6DE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85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37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378D-393A-42A7-A399-B2474C526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genome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E9E4E-ABA1-41FB-86DA-F40A197C6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4" t="10902" r="10463" b="12360"/>
          <a:stretch/>
        </p:blipFill>
        <p:spPr>
          <a:xfrm>
            <a:off x="2111265" y="1424920"/>
            <a:ext cx="8471872" cy="5361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0F43A-D7EB-4E0D-951A-64463DFA8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08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ED21-4201-4049-9C73-242C3785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Download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ED0D4-6AF9-4A36-8073-CFA13E9AE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97" y="1798602"/>
            <a:ext cx="11353800" cy="429939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folder “genome” inside data folder of the workshop folder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wget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command to download to the “genome” folder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FASTA file of honey bee reference genome version Amel_HAv3.1 from NCBI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annotation file in GFF format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Transcript sequences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sequences 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anyone figure out the link to download the gene annotation file in GTF format?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68899-00DA-46EC-9632-49C8D693A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E589-B10C-4ECD-ADE8-DF27417B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RNASeq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alignment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9FB17D-B488-4846-A2C6-2182377B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8" y="1466744"/>
            <a:ext cx="4998848" cy="478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01ED6C-C9DA-494F-AA06-D0CFA4E41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8" t="51891" r="5961"/>
          <a:stretch/>
        </p:blipFill>
        <p:spPr>
          <a:xfrm>
            <a:off x="5124450" y="2090738"/>
            <a:ext cx="6791102" cy="2180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41BC1F-09C4-47CE-B2C4-554A1B4D2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76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61FE5-73EE-4439-BC1C-D305637C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read aligners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8E330-3841-4065-9D44-37163092F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408" y="1816617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Splice aware aligners: 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STAR, TopHat2, HISAT2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 against eukaryote genomes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Splice unaware aligners: 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BWA, Bowtie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 against transcriptome</a:t>
            </a:r>
          </a:p>
          <a:p>
            <a:pPr lvl="2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 against prokaryote genomes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BC1F1-B516-44B1-9069-6F6D00E34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29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84263"/>
            <a:ext cx="8229600" cy="912812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(2.5.2a)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1981200" y="1997076"/>
            <a:ext cx="8229600" cy="4670425"/>
          </a:xfrm>
        </p:spPr>
        <p:txBody>
          <a:bodyPr/>
          <a:lstStyle/>
          <a:p>
            <a:pPr marL="457200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Underlying algorithm allows it to outperform other aligners in speed by more than 50x</a:t>
            </a:r>
          </a:p>
          <a:p>
            <a:pPr marL="457200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Splice-aware - can discover de novo splice junctions</a:t>
            </a:r>
          </a:p>
          <a:p>
            <a:pPr marL="457200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prefers GTF feature format</a:t>
            </a:r>
          </a:p>
          <a:p>
            <a:pPr marL="857250" lvl="1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Accepts GFF3, but does not work correctly in our experience</a:t>
            </a:r>
          </a:p>
          <a:p>
            <a:pPr marL="457200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 has a counting option</a:t>
            </a:r>
          </a:p>
          <a:p>
            <a:pPr marL="857250" lvl="1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Default values of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htseqcount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(can’t change option values)</a:t>
            </a:r>
          </a:p>
          <a:p>
            <a:pPr marL="457200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Paper: 		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http://bioinformatics.oxfordjournals.org/content/early/2012/10/25/bioinformatics.bts635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charset="0"/>
              <a:buChar char="²"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GitHub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https://github.com/alexdobin/STAR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Font typeface="Wingdings" charset="0"/>
              <a:buChar char="²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sure defaults are okay for your organism and your GTF 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(see parameters near end of manual)!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lvl="1" indent="-457200">
              <a:buFont typeface="Wingdings" charset="0"/>
              <a:buChar char="²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charset="0"/>
              <a:buChar char="²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charset="0"/>
              <a:buChar char="²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112B2-C848-4EDF-949C-71B6A93FB022}"/>
              </a:ext>
            </a:extLst>
          </p:cNvPr>
          <p:cNvSpPr txBox="1"/>
          <p:nvPr/>
        </p:nvSpPr>
        <p:spPr>
          <a:xfrm>
            <a:off x="-89209" y="6591224"/>
            <a:ext cx="6094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of Illinois – High-Performance Biological Computing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79449-F220-4316-BE10-A7A23F750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207240" cy="130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4685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6D179-C1BE-46CB-A1CB-1826219F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required to run alignments?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42BB2-6A59-451A-8094-071BE7EB4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213" y="186165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genome sequence in FASTA format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Indexing the genome sequence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trimmed reads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format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annotation file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folder to save the output alignments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AF605-48B2-444D-A051-F07D4A12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71"/>
            <a:ext cx="12192000" cy="3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2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HPCB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2028</Words>
  <Application>Microsoft Office PowerPoint</Application>
  <PresentationFormat>Widescreen</PresentationFormat>
  <Paragraphs>322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Courier</vt:lpstr>
      <vt:lpstr>Lucida Grande</vt:lpstr>
      <vt:lpstr>Times New Roman</vt:lpstr>
      <vt:lpstr>Wingdings</vt:lpstr>
      <vt:lpstr>Office Theme</vt:lpstr>
      <vt:lpstr>2_HPCBio</vt:lpstr>
      <vt:lpstr>PowerPoint Presentation</vt:lpstr>
      <vt:lpstr>PowerPoint Presentation</vt:lpstr>
      <vt:lpstr>Goals for the day</vt:lpstr>
      <vt:lpstr>Reference genome</vt:lpstr>
      <vt:lpstr>Download Exercise</vt:lpstr>
      <vt:lpstr>RNASeq alignment</vt:lpstr>
      <vt:lpstr>Short read aligners</vt:lpstr>
      <vt:lpstr>STAR (2.5.2a)</vt:lpstr>
      <vt:lpstr>What is required to run alignments?</vt:lpstr>
      <vt:lpstr>PowerPoint Presentation</vt:lpstr>
      <vt:lpstr>Download STAR manual</vt:lpstr>
      <vt:lpstr>STAR genome index script</vt:lpstr>
      <vt:lpstr>In STAR manual, 3 options listed for running alignment</vt:lpstr>
      <vt:lpstr>Star alignment script using 3 basic options</vt:lpstr>
      <vt:lpstr>Browse the output files generated</vt:lpstr>
      <vt:lpstr>Browse the output files generated</vt:lpstr>
      <vt:lpstr>Browse the output files generated</vt:lpstr>
      <vt:lpstr>Browse the output files generated</vt:lpstr>
      <vt:lpstr>Browse the output files generated</vt:lpstr>
      <vt:lpstr>Steps to improve organization of the previously generated files</vt:lpstr>
      <vt:lpstr>Steps to improve organization of the previously generated files</vt:lpstr>
      <vt:lpstr>STAR alignment script with all previously listed options</vt:lpstr>
      <vt:lpstr>Overview of RNASeq analysis workflow</vt:lpstr>
      <vt:lpstr>Some available programs for Gene counting</vt:lpstr>
      <vt:lpstr>Gene counting approaches</vt:lpstr>
      <vt:lpstr>Gene counting with STAR</vt:lpstr>
      <vt:lpstr>STAR script with GeneCounts option</vt:lpstr>
      <vt:lpstr>GeneCounts output</vt:lpstr>
      <vt:lpstr>Extract counts for all samples</vt:lpstr>
      <vt:lpstr>Merge counts for all samples</vt:lpstr>
      <vt:lpstr>Summary of today’s accomplishments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Ravi kiran Donthu</dc:creator>
  <cp:lastModifiedBy>Ravi kiran Donthu</cp:lastModifiedBy>
  <cp:revision>12</cp:revision>
  <dcterms:created xsi:type="dcterms:W3CDTF">2020-10-28T15:24:45Z</dcterms:created>
  <dcterms:modified xsi:type="dcterms:W3CDTF">2020-11-06T21:04:29Z</dcterms:modified>
</cp:coreProperties>
</file>